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9" r:id="rId2"/>
    <p:sldId id="257" r:id="rId3"/>
    <p:sldId id="261" r:id="rId4"/>
    <p:sldId id="260" r:id="rId5"/>
    <p:sldId id="262" r:id="rId6"/>
    <p:sldId id="263" r:id="rId7"/>
    <p:sldId id="264" r:id="rId8"/>
    <p:sldId id="265" r:id="rId9"/>
    <p:sldId id="270" r:id="rId10"/>
    <p:sldId id="271" r:id="rId11"/>
    <p:sldId id="272" r:id="rId12"/>
    <p:sldId id="273" r:id="rId13"/>
    <p:sldId id="274" r:id="rId14"/>
    <p:sldId id="275" r:id="rId15"/>
    <p:sldId id="276" r:id="rId16"/>
    <p:sldId id="277" r:id="rId17"/>
    <p:sldId id="278" r:id="rId18"/>
    <p:sldId id="279" r:id="rId19"/>
    <p:sldId id="291" r:id="rId20"/>
    <p:sldId id="280" r:id="rId21"/>
    <p:sldId id="281" r:id="rId22"/>
    <p:sldId id="290" r:id="rId23"/>
    <p:sldId id="282" r:id="rId24"/>
    <p:sldId id="283" r:id="rId25"/>
    <p:sldId id="292" r:id="rId26"/>
    <p:sldId id="284" r:id="rId27"/>
    <p:sldId id="285" r:id="rId28"/>
    <p:sldId id="286" r:id="rId29"/>
    <p:sldId id="287" r:id="rId30"/>
    <p:sldId id="288" r:id="rId31"/>
    <p:sldId id="289" r:id="rId32"/>
    <p:sldId id="267" r:id="rId33"/>
    <p:sldId id="268" r:id="rId34"/>
    <p:sldId id="269" r:id="rId3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de-DE"/>
              <a:t>Titelmasterformat durch Klicken bearbeiten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0ACF5280-6F5D-4D01-8CD4-A48AB562229E}" type="datetimeFigureOut">
              <a:rPr lang="de-CH" smtClean="0"/>
              <a:t>07.07.2017</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42819F59-A91B-47C9-95AD-D66932648441}" type="slidenum">
              <a:rPr lang="de-CH" smtClean="0"/>
              <a:t>‹Nr.›</a:t>
            </a:fld>
            <a:endParaRPr lang="de-CH"/>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0ACF5280-6F5D-4D01-8CD4-A48AB562229E}" type="datetimeFigureOut">
              <a:rPr lang="de-CH" smtClean="0"/>
              <a:t>07.07.2017</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42819F59-A91B-47C9-95AD-D66932648441}" type="slidenum">
              <a:rPr lang="de-CH" smtClean="0"/>
              <a:t>‹Nr.›</a:t>
            </a:fld>
            <a:endParaRPr lang="de-CH"/>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0ACF5280-6F5D-4D01-8CD4-A48AB562229E}" type="datetimeFigureOut">
              <a:rPr lang="de-CH" smtClean="0"/>
              <a:t>07.07.2017</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42819F59-A91B-47C9-95AD-D66932648441}" type="slidenum">
              <a:rPr lang="de-CH" smtClean="0"/>
              <a:t>‹Nr.›</a:t>
            </a:fld>
            <a:endParaRPr lang="de-CH"/>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0ACF5280-6F5D-4D01-8CD4-A48AB562229E}" type="datetimeFigureOut">
              <a:rPr lang="de-CH" smtClean="0"/>
              <a:t>07.07.2017</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42819F59-A91B-47C9-95AD-D66932648441}" type="slidenum">
              <a:rPr lang="de-CH" smtClean="0"/>
              <a:t>‹Nr.›</a:t>
            </a:fld>
            <a:endParaRPr lang="de-CH"/>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de-DE"/>
              <a:t>Titelmasterformat durch Klicken bearbeiten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0ACF5280-6F5D-4D01-8CD4-A48AB562229E}" type="datetimeFigureOut">
              <a:rPr lang="de-CH" smtClean="0"/>
              <a:t>07.07.2017</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42819F59-A91B-47C9-95AD-D66932648441}" type="slidenum">
              <a:rPr lang="de-CH" smtClean="0"/>
              <a:t>‹Nr.›</a:t>
            </a:fld>
            <a:endParaRPr lang="de-CH"/>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e Placeholder 4"/>
          <p:cNvSpPr>
            <a:spLocks noGrp="1"/>
          </p:cNvSpPr>
          <p:nvPr>
            <p:ph type="dt" sz="half" idx="10"/>
          </p:nvPr>
        </p:nvSpPr>
        <p:spPr/>
        <p:txBody>
          <a:bodyPr/>
          <a:lstStyle/>
          <a:p>
            <a:fld id="{0ACF5280-6F5D-4D01-8CD4-A48AB562229E}" type="datetimeFigureOut">
              <a:rPr lang="de-CH" smtClean="0"/>
              <a:t>07.07.2017</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42819F59-A91B-47C9-95AD-D66932648441}" type="slidenum">
              <a:rPr lang="de-CH" smtClean="0"/>
              <a:t>‹Nr.›</a:t>
            </a:fld>
            <a:endParaRPr lang="de-CH"/>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Titelmasterformat durch Klicken bearbeiten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e Placeholder 6"/>
          <p:cNvSpPr>
            <a:spLocks noGrp="1"/>
          </p:cNvSpPr>
          <p:nvPr>
            <p:ph type="dt" sz="half" idx="10"/>
          </p:nvPr>
        </p:nvSpPr>
        <p:spPr/>
        <p:txBody>
          <a:bodyPr/>
          <a:lstStyle/>
          <a:p>
            <a:fld id="{0ACF5280-6F5D-4D01-8CD4-A48AB562229E}" type="datetimeFigureOut">
              <a:rPr lang="de-CH" smtClean="0"/>
              <a:t>07.07.2017</a:t>
            </a:fld>
            <a:endParaRPr lang="de-CH"/>
          </a:p>
        </p:txBody>
      </p:sp>
      <p:sp>
        <p:nvSpPr>
          <p:cNvPr id="8" name="Footer Placeholder 7"/>
          <p:cNvSpPr>
            <a:spLocks noGrp="1"/>
          </p:cNvSpPr>
          <p:nvPr>
            <p:ph type="ftr" sz="quarter" idx="11"/>
          </p:nvPr>
        </p:nvSpPr>
        <p:spPr/>
        <p:txBody>
          <a:bodyPr/>
          <a:lstStyle/>
          <a:p>
            <a:endParaRPr lang="de-CH"/>
          </a:p>
        </p:txBody>
      </p:sp>
      <p:sp>
        <p:nvSpPr>
          <p:cNvPr id="9" name="Slide Number Placeholder 8"/>
          <p:cNvSpPr>
            <a:spLocks noGrp="1"/>
          </p:cNvSpPr>
          <p:nvPr>
            <p:ph type="sldNum" sz="quarter" idx="12"/>
          </p:nvPr>
        </p:nvSpPr>
        <p:spPr/>
        <p:txBody>
          <a:bodyPr/>
          <a:lstStyle/>
          <a:p>
            <a:fld id="{42819F59-A91B-47C9-95AD-D66932648441}" type="slidenum">
              <a:rPr lang="de-CH" smtClean="0"/>
              <a:t>‹Nr.›</a:t>
            </a:fld>
            <a:endParaRPr lang="de-CH"/>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0ACF5280-6F5D-4D01-8CD4-A48AB562229E}" type="datetimeFigureOut">
              <a:rPr lang="de-CH" smtClean="0"/>
              <a:t>07.07.2017</a:t>
            </a:fld>
            <a:endParaRPr lang="de-CH"/>
          </a:p>
        </p:txBody>
      </p:sp>
      <p:sp>
        <p:nvSpPr>
          <p:cNvPr id="4" name="Footer Placeholder 3"/>
          <p:cNvSpPr>
            <a:spLocks noGrp="1"/>
          </p:cNvSpPr>
          <p:nvPr>
            <p:ph type="ftr" sz="quarter" idx="11"/>
          </p:nvPr>
        </p:nvSpPr>
        <p:spPr/>
        <p:txBody>
          <a:bodyPr/>
          <a:lstStyle/>
          <a:p>
            <a:endParaRPr lang="de-CH"/>
          </a:p>
        </p:txBody>
      </p:sp>
      <p:sp>
        <p:nvSpPr>
          <p:cNvPr id="5" name="Slide Number Placeholder 4"/>
          <p:cNvSpPr>
            <a:spLocks noGrp="1"/>
          </p:cNvSpPr>
          <p:nvPr>
            <p:ph type="sldNum" sz="quarter" idx="12"/>
          </p:nvPr>
        </p:nvSpPr>
        <p:spPr/>
        <p:txBody>
          <a:bodyPr/>
          <a:lstStyle/>
          <a:p>
            <a:fld id="{42819F59-A91B-47C9-95AD-D66932648441}" type="slidenum">
              <a:rPr lang="de-CH" smtClean="0"/>
              <a:t>‹Nr.›</a:t>
            </a:fld>
            <a:endParaRPr lang="de-CH"/>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CF5280-6F5D-4D01-8CD4-A48AB562229E}" type="datetimeFigureOut">
              <a:rPr lang="de-CH" smtClean="0"/>
              <a:t>07.07.2017</a:t>
            </a:fld>
            <a:endParaRPr lang="de-CH"/>
          </a:p>
        </p:txBody>
      </p:sp>
      <p:sp>
        <p:nvSpPr>
          <p:cNvPr id="3" name="Footer Placeholder 2"/>
          <p:cNvSpPr>
            <a:spLocks noGrp="1"/>
          </p:cNvSpPr>
          <p:nvPr>
            <p:ph type="ftr" sz="quarter" idx="11"/>
          </p:nvPr>
        </p:nvSpPr>
        <p:spPr/>
        <p:txBody>
          <a:bodyPr/>
          <a:lstStyle/>
          <a:p>
            <a:endParaRPr lang="de-CH"/>
          </a:p>
        </p:txBody>
      </p:sp>
      <p:sp>
        <p:nvSpPr>
          <p:cNvPr id="4" name="Slide Number Placeholder 3"/>
          <p:cNvSpPr>
            <a:spLocks noGrp="1"/>
          </p:cNvSpPr>
          <p:nvPr>
            <p:ph type="sldNum" sz="quarter" idx="12"/>
          </p:nvPr>
        </p:nvSpPr>
        <p:spPr/>
        <p:txBody>
          <a:bodyPr/>
          <a:lstStyle/>
          <a:p>
            <a:fld id="{42819F59-A91B-47C9-95AD-D66932648441}" type="slidenum">
              <a:rPr lang="de-CH" smtClean="0"/>
              <a:t>‹Nr.›</a:t>
            </a:fld>
            <a:endParaRPr lang="de-CH"/>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de-DE"/>
              <a:t>Titelmasterformat durch Klicken bearbeiten</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0ACF5280-6F5D-4D01-8CD4-A48AB562229E}" type="datetimeFigureOut">
              <a:rPr lang="de-CH" smtClean="0"/>
              <a:t>07.07.2017</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42819F59-A91B-47C9-95AD-D66932648441}" type="slidenum">
              <a:rPr lang="de-CH" smtClean="0"/>
              <a:t>‹Nr.›</a:t>
            </a:fld>
            <a:endParaRPr lang="de-CH"/>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de-DE"/>
              <a:t>Titelmasterformat durch Klicken bearbeiten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0ACF5280-6F5D-4D01-8CD4-A48AB562229E}" type="datetimeFigureOut">
              <a:rPr lang="de-CH" smtClean="0"/>
              <a:t>07.07.2017</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42819F59-A91B-47C9-95AD-D66932648441}" type="slidenum">
              <a:rPr lang="de-CH" smtClean="0"/>
              <a:t>‹Nr.›</a:t>
            </a:fld>
            <a:endParaRPr lang="de-CH"/>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0ACF5280-6F5D-4D01-8CD4-A48AB562229E}" type="datetimeFigureOut">
              <a:rPr lang="de-CH" smtClean="0"/>
              <a:t>07.07.2017</a:t>
            </a:fld>
            <a:endParaRPr lang="de-CH"/>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de-CH"/>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2819F59-A91B-47C9-95AD-D66932648441}" type="slidenum">
              <a:rPr lang="de-CH" smtClean="0"/>
              <a:t>‹Nr.›</a:t>
            </a:fld>
            <a:endParaRPr lang="de-CH"/>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15816" y="2564904"/>
            <a:ext cx="5970984" cy="881608"/>
          </a:xfrm>
        </p:spPr>
        <p:txBody>
          <a:bodyPr>
            <a:normAutofit fontScale="90000"/>
          </a:bodyPr>
          <a:lstStyle/>
          <a:p>
            <a:r>
              <a:rPr lang="de-CH" dirty="0">
                <a:effectLst/>
              </a:rPr>
              <a:t>zum Schule geben</a:t>
            </a:r>
          </a:p>
        </p:txBody>
      </p:sp>
      <p:sp>
        <p:nvSpPr>
          <p:cNvPr id="3" name="Textplatzhalter 2"/>
          <p:cNvSpPr>
            <a:spLocks noGrp="1"/>
          </p:cNvSpPr>
          <p:nvPr>
            <p:ph type="body" idx="1"/>
          </p:nvPr>
        </p:nvSpPr>
        <p:spPr>
          <a:xfrm>
            <a:off x="2915816" y="3429000"/>
            <a:ext cx="5564088" cy="2376264"/>
          </a:xfrm>
        </p:spPr>
        <p:txBody>
          <a:bodyPr>
            <a:normAutofit fontScale="62500" lnSpcReduction="20000"/>
          </a:bodyPr>
          <a:lstStyle/>
          <a:p>
            <a:r>
              <a:rPr lang="de-CH" sz="5200" dirty="0"/>
              <a:t>Tipps aus der Praxis</a:t>
            </a:r>
          </a:p>
          <a:p>
            <a:r>
              <a:rPr lang="de-CH" sz="4400" dirty="0"/>
              <a:t>von Fridolin Baumgartner</a:t>
            </a:r>
          </a:p>
          <a:p>
            <a:r>
              <a:rPr lang="de-CH" dirty="0"/>
              <a:t> </a:t>
            </a:r>
          </a:p>
          <a:p>
            <a:r>
              <a:rPr lang="de-CH" sz="6900" b="1" dirty="0">
                <a:solidFill>
                  <a:srgbClr val="FF0000"/>
                </a:solidFill>
              </a:rPr>
              <a:t>Mit Selbst-Beurteilungstabelle!</a:t>
            </a:r>
          </a:p>
          <a:p>
            <a:endParaRPr lang="de-CH"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305" y="245712"/>
            <a:ext cx="3239647" cy="3488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feld 6"/>
          <p:cNvSpPr txBox="1"/>
          <p:nvPr/>
        </p:nvSpPr>
        <p:spPr>
          <a:xfrm>
            <a:off x="5652120" y="535385"/>
            <a:ext cx="2664296" cy="830997"/>
          </a:xfrm>
          <a:prstGeom prst="rect">
            <a:avLst/>
          </a:prstGeom>
          <a:noFill/>
          <a:ln>
            <a:solidFill>
              <a:schemeClr val="tx1"/>
            </a:solidFill>
          </a:ln>
        </p:spPr>
        <p:txBody>
          <a:bodyPr wrap="square" rtlCol="0">
            <a:spAutoFit/>
          </a:bodyPr>
          <a:lstStyle/>
          <a:p>
            <a:pPr>
              <a:spcAft>
                <a:spcPts val="0"/>
              </a:spcAft>
            </a:pPr>
            <a:r>
              <a:rPr lang="de-CH" sz="1200" dirty="0">
                <a:latin typeface="Arial"/>
                <a:ea typeface="Times New Roman"/>
                <a:cs typeface="Times New Roman"/>
              </a:rPr>
              <a:t>Dies ist eine Art Medizin. Zu Risiken und Nebenwirkungen befragen Sie bitte Ihren Schulleiter oder Ihren gesunden Menschenverstand.</a:t>
            </a:r>
            <a:endParaRPr lang="de-CH" sz="1200" dirty="0">
              <a:effectLst/>
              <a:latin typeface="Arial"/>
              <a:ea typeface="Times New Roman"/>
              <a:cs typeface="Times New Roman"/>
            </a:endParaRPr>
          </a:p>
        </p:txBody>
      </p:sp>
    </p:spTree>
    <p:extLst>
      <p:ext uri="{BB962C8B-B14F-4D97-AF65-F5344CB8AC3E}">
        <p14:creationId xmlns:p14="http://schemas.microsoft.com/office/powerpoint/2010/main" val="2037603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1619672" y="1268760"/>
            <a:ext cx="6480720" cy="4062651"/>
          </a:xfrm>
          <a:prstGeom prst="rect">
            <a:avLst/>
          </a:prstGeom>
        </p:spPr>
        <p:txBody>
          <a:bodyPr wrap="square">
            <a:spAutoFit/>
          </a:bodyPr>
          <a:lstStyle/>
          <a:p>
            <a:r>
              <a:rPr lang="de-CH" sz="9600" dirty="0"/>
              <a:t>I</a:t>
            </a:r>
            <a:r>
              <a:rPr lang="de-CH" dirty="0"/>
              <a:t>ndividualisierung des Unterrichts </a:t>
            </a:r>
          </a:p>
          <a:p>
            <a:r>
              <a:rPr lang="de-CH" dirty="0"/>
              <a:t>Das Klassensystem führt dazu, dass Lehrpersonen häufig im  „</a:t>
            </a:r>
            <a:r>
              <a:rPr lang="de-CH" dirty="0" err="1"/>
              <a:t>Rasenmäherprinzip</a:t>
            </a:r>
            <a:r>
              <a:rPr lang="de-CH" dirty="0"/>
              <a:t>“ unterrichten, d.h.an  alle Schüler werden die gleichen Anforderungen gestellt und allen Schülern die gleichen Kenntnisse vermittelt, ungeachtet der Fähigkeiten und des Vorwissens. Das verursacht gewaltige Frustrationen und ist </a:t>
            </a:r>
            <a:r>
              <a:rPr lang="de-CH" dirty="0" err="1"/>
              <a:t>contraproduktiv</a:t>
            </a:r>
            <a:r>
              <a:rPr lang="de-CH" dirty="0"/>
              <a:t>. So weit es immer möglich ist, muss auf den Stand der Fähigkeiten und des Wissens des einzelnen Schülers Rücksicht genommen werden. </a:t>
            </a:r>
          </a:p>
        </p:txBody>
      </p:sp>
    </p:spTree>
    <p:extLst>
      <p:ext uri="{BB962C8B-B14F-4D97-AF65-F5344CB8AC3E}">
        <p14:creationId xmlns:p14="http://schemas.microsoft.com/office/powerpoint/2010/main" val="2905604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331640" y="1268760"/>
            <a:ext cx="6048672" cy="3231654"/>
          </a:xfrm>
          <a:prstGeom prst="rect">
            <a:avLst/>
          </a:prstGeom>
        </p:spPr>
        <p:txBody>
          <a:bodyPr wrap="square">
            <a:spAutoFit/>
          </a:bodyPr>
          <a:lstStyle/>
          <a:p>
            <a:r>
              <a:rPr lang="de-CH" sz="9600" dirty="0"/>
              <a:t>K</a:t>
            </a:r>
            <a:r>
              <a:rPr lang="de-CH" dirty="0"/>
              <a:t>lima</a:t>
            </a:r>
          </a:p>
          <a:p>
            <a:r>
              <a:rPr lang="de-CH" dirty="0"/>
              <a:t>Wer in ein Schulzimmer tritt, merkt innert Sekunden, was für ein Klima in diesem Zimmer herrscht. Es ist eine der wichtigsten Aufgaben einer Lehrperson, für eine offene, freie, angenehme Stimmung im Schulzimmer zu sorgen, denn nur in einem guten Klima ist gute Schule überhaupt möglich.</a:t>
            </a:r>
          </a:p>
        </p:txBody>
      </p:sp>
    </p:spTree>
    <p:extLst>
      <p:ext uri="{BB962C8B-B14F-4D97-AF65-F5344CB8AC3E}">
        <p14:creationId xmlns:p14="http://schemas.microsoft.com/office/powerpoint/2010/main" val="711521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259632" y="1124744"/>
            <a:ext cx="6120680" cy="2954655"/>
          </a:xfrm>
          <a:prstGeom prst="rect">
            <a:avLst/>
          </a:prstGeom>
        </p:spPr>
        <p:txBody>
          <a:bodyPr wrap="square">
            <a:spAutoFit/>
          </a:bodyPr>
          <a:lstStyle/>
          <a:p>
            <a:r>
              <a:rPr lang="de-CH" sz="9600" dirty="0"/>
              <a:t>K</a:t>
            </a:r>
            <a:r>
              <a:rPr lang="de-CH" dirty="0"/>
              <a:t>onflikte</a:t>
            </a:r>
          </a:p>
          <a:p>
            <a:r>
              <a:rPr lang="de-CH" dirty="0"/>
              <a:t>Konflikte gibt es in allen Beziehungen. Das Schlimmste, was man damit machen kann, ist sie weg- oder aufzuschieben. Das Beste, was man damit machen kann, ist reden. Es gibt für jeden Konflikt eine Lösung, aber manchmal muss man sie lange suchen.</a:t>
            </a:r>
          </a:p>
        </p:txBody>
      </p:sp>
    </p:spTree>
    <p:extLst>
      <p:ext uri="{BB962C8B-B14F-4D97-AF65-F5344CB8AC3E}">
        <p14:creationId xmlns:p14="http://schemas.microsoft.com/office/powerpoint/2010/main" val="3172684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226890" y="1844824"/>
            <a:ext cx="5976664" cy="2400657"/>
          </a:xfrm>
          <a:prstGeom prst="rect">
            <a:avLst/>
          </a:prstGeom>
        </p:spPr>
        <p:txBody>
          <a:bodyPr wrap="square">
            <a:spAutoFit/>
          </a:bodyPr>
          <a:lstStyle/>
          <a:p>
            <a:r>
              <a:rPr lang="de-CH" sz="9600" dirty="0"/>
              <a:t>K</a:t>
            </a:r>
            <a:r>
              <a:rPr lang="de-CH" dirty="0"/>
              <a:t>onsequenz</a:t>
            </a:r>
          </a:p>
          <a:p>
            <a:r>
              <a:rPr lang="de-CH" dirty="0"/>
              <a:t>Konsequenz ist ein Grundpfeiler jeder Erziehung, Inkonsequenz Gift für jede Beziehung zu Kindern und anderen Mitmenschen. </a:t>
            </a:r>
          </a:p>
        </p:txBody>
      </p:sp>
    </p:spTree>
    <p:extLst>
      <p:ext uri="{BB962C8B-B14F-4D97-AF65-F5344CB8AC3E}">
        <p14:creationId xmlns:p14="http://schemas.microsoft.com/office/powerpoint/2010/main" val="887340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87624" y="1988840"/>
            <a:ext cx="6048672" cy="2954655"/>
          </a:xfrm>
          <a:prstGeom prst="rect">
            <a:avLst/>
          </a:prstGeom>
        </p:spPr>
        <p:txBody>
          <a:bodyPr wrap="square">
            <a:spAutoFit/>
          </a:bodyPr>
          <a:lstStyle/>
          <a:p>
            <a:r>
              <a:rPr lang="de-CH" sz="9600" dirty="0"/>
              <a:t>K</a:t>
            </a:r>
            <a:r>
              <a:rPr lang="de-CH" dirty="0"/>
              <a:t>ritik</a:t>
            </a:r>
          </a:p>
          <a:p>
            <a:r>
              <a:rPr lang="de-CH" dirty="0"/>
              <a:t>Kritik muss sein, sonst erstarrt alles. Kritik ist je nach Standpunkt unberechtigt oder berechtigt. Das Schlechteste, was man damit tun kann, ist beleidigte Leberwurst spielen, das Beste, was man damit machen kann, ist reden.</a:t>
            </a:r>
          </a:p>
        </p:txBody>
      </p:sp>
    </p:spTree>
    <p:extLst>
      <p:ext uri="{BB962C8B-B14F-4D97-AF65-F5344CB8AC3E}">
        <p14:creationId xmlns:p14="http://schemas.microsoft.com/office/powerpoint/2010/main" val="3900521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1403722" y="1340768"/>
            <a:ext cx="6386189" cy="3785652"/>
          </a:xfrm>
          <a:prstGeom prst="rect">
            <a:avLst/>
          </a:prstGeom>
        </p:spPr>
        <p:txBody>
          <a:bodyPr wrap="square">
            <a:spAutoFit/>
          </a:bodyPr>
          <a:lstStyle/>
          <a:p>
            <a:r>
              <a:rPr lang="de-CH" sz="9600" dirty="0"/>
              <a:t>L</a:t>
            </a:r>
            <a:r>
              <a:rPr lang="de-CH" dirty="0"/>
              <a:t>eitplanken</a:t>
            </a:r>
          </a:p>
          <a:p>
            <a:r>
              <a:rPr lang="de-CH" dirty="0"/>
              <a:t>Es ist die Pflicht jeder erziehenden Person, durchdachte und genau definierte Leitplanken für das Zusammenleben in seinem Umfeld  zu setzen, bekannt zu geben und deren Einhaltung durchzusetzen. Kinder und Jugendliche wollen und brauchen solche Regeln samt vorgesehene und angekündigte Sanktionen gegen Verstösse. Eine Entwicklung ohne gesetzte Grenzen ist ein Desaster für die Zukunft der jungen Menschen.</a:t>
            </a:r>
          </a:p>
        </p:txBody>
      </p:sp>
    </p:spTree>
    <p:extLst>
      <p:ext uri="{BB962C8B-B14F-4D97-AF65-F5344CB8AC3E}">
        <p14:creationId xmlns:p14="http://schemas.microsoft.com/office/powerpoint/2010/main" val="777664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691680" y="1916832"/>
            <a:ext cx="6192688" cy="2954655"/>
          </a:xfrm>
          <a:prstGeom prst="rect">
            <a:avLst/>
          </a:prstGeom>
        </p:spPr>
        <p:txBody>
          <a:bodyPr wrap="square">
            <a:spAutoFit/>
          </a:bodyPr>
          <a:lstStyle/>
          <a:p>
            <a:r>
              <a:rPr lang="de-CH" sz="9600" dirty="0"/>
              <a:t>M</a:t>
            </a:r>
            <a:r>
              <a:rPr lang="de-CH" dirty="0"/>
              <a:t>obbing</a:t>
            </a:r>
          </a:p>
          <a:p>
            <a:r>
              <a:rPr lang="de-CH" dirty="0"/>
              <a:t>Kinder können grausam sein. Sie müssen auch diese Seite des Erwachsenwerdens kennen lernen, was aber in keinem Fall zulasten der Mitschüler geschehen darf. Mobbing ist in </a:t>
            </a:r>
            <a:r>
              <a:rPr lang="de-CH" dirty="0" err="1"/>
              <a:t>keinster</a:t>
            </a:r>
            <a:r>
              <a:rPr lang="de-CH" dirty="0"/>
              <a:t> Weise zu dulden und dies sollen die Schüler wissen und erfahren.</a:t>
            </a:r>
          </a:p>
        </p:txBody>
      </p:sp>
    </p:spTree>
    <p:extLst>
      <p:ext uri="{BB962C8B-B14F-4D97-AF65-F5344CB8AC3E}">
        <p14:creationId xmlns:p14="http://schemas.microsoft.com/office/powerpoint/2010/main" val="2011257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547664" y="1700808"/>
            <a:ext cx="6048672" cy="3231654"/>
          </a:xfrm>
          <a:prstGeom prst="rect">
            <a:avLst/>
          </a:prstGeom>
        </p:spPr>
        <p:txBody>
          <a:bodyPr wrap="square">
            <a:spAutoFit/>
          </a:bodyPr>
          <a:lstStyle/>
          <a:p>
            <a:r>
              <a:rPr lang="de-CH" sz="9600" dirty="0"/>
              <a:t>M</a:t>
            </a:r>
            <a:r>
              <a:rPr lang="de-CH" dirty="0"/>
              <a:t>otivation 1</a:t>
            </a:r>
          </a:p>
          <a:p>
            <a:r>
              <a:rPr lang="de-CH" dirty="0"/>
              <a:t>Motivation ist das Zauberwort jeder Erziehung und jeden Lernens. Kinder lernen oder machen alles, wofür sie motiviert sind. Zur ihrer Motivation gehört</a:t>
            </a:r>
          </a:p>
          <a:p>
            <a:r>
              <a:rPr lang="de-CH" dirty="0"/>
              <a:t>a) dass sie sich ernst genommen vorkommen</a:t>
            </a:r>
          </a:p>
          <a:p>
            <a:pPr indent="-504000"/>
            <a:r>
              <a:rPr lang="de-CH" dirty="0"/>
              <a:t>b) dass sie wissen, warum etwas so ist , gemacht wird   oder gemacht werden soll und zwar ehrlich</a:t>
            </a:r>
          </a:p>
        </p:txBody>
      </p:sp>
    </p:spTree>
    <p:extLst>
      <p:ext uri="{BB962C8B-B14F-4D97-AF65-F5344CB8AC3E}">
        <p14:creationId xmlns:p14="http://schemas.microsoft.com/office/powerpoint/2010/main" val="2666237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619672" y="1988840"/>
            <a:ext cx="5544616" cy="2954655"/>
          </a:xfrm>
          <a:prstGeom prst="rect">
            <a:avLst/>
          </a:prstGeom>
        </p:spPr>
        <p:txBody>
          <a:bodyPr wrap="square">
            <a:spAutoFit/>
          </a:bodyPr>
          <a:lstStyle/>
          <a:p>
            <a:r>
              <a:rPr lang="de-CH" sz="9600" dirty="0"/>
              <a:t>M</a:t>
            </a:r>
            <a:r>
              <a:rPr lang="de-CH" dirty="0"/>
              <a:t>otivation 2</a:t>
            </a:r>
          </a:p>
          <a:p>
            <a:r>
              <a:rPr lang="de-CH" dirty="0"/>
              <a:t>Motivation ist auch das Zauberwort für eine erfolgreiche Arbeit der Lehrperson. Wenn diese fehlt, ist dringend geboten, eine neue Aufgabe zu suchen. Übrigens: Geld darf nie eine Motivation für die Arbeit sein.</a:t>
            </a:r>
          </a:p>
        </p:txBody>
      </p:sp>
    </p:spTree>
    <p:extLst>
      <p:ext uri="{BB962C8B-B14F-4D97-AF65-F5344CB8AC3E}">
        <p14:creationId xmlns:p14="http://schemas.microsoft.com/office/powerpoint/2010/main" val="651219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403648" y="1628800"/>
            <a:ext cx="6030416" cy="2954655"/>
          </a:xfrm>
          <a:prstGeom prst="rect">
            <a:avLst/>
          </a:prstGeom>
        </p:spPr>
        <p:txBody>
          <a:bodyPr wrap="square">
            <a:spAutoFit/>
          </a:bodyPr>
          <a:lstStyle/>
          <a:p>
            <a:r>
              <a:rPr lang="de-CH" sz="9600" dirty="0"/>
              <a:t>N</a:t>
            </a:r>
            <a:r>
              <a:rPr lang="de-CH" dirty="0"/>
              <a:t>oten</a:t>
            </a:r>
          </a:p>
          <a:p>
            <a:r>
              <a:rPr lang="de-CH" dirty="0"/>
              <a:t>sind eine Vorspiegelung falscher Tatsachen. Sie geben Objektivität vor, sind aber fast immer sehr subjektiv und weitgehend ungerecht. Wenige Schüler freuen sich über Noten, viele leiden darunter. Trotzdem sind Noten allgemein äusserst beliebt. Als Motivation sind sie selten geeignet.</a:t>
            </a:r>
          </a:p>
        </p:txBody>
      </p:sp>
    </p:spTree>
    <p:extLst>
      <p:ext uri="{BB962C8B-B14F-4D97-AF65-F5344CB8AC3E}">
        <p14:creationId xmlns:p14="http://schemas.microsoft.com/office/powerpoint/2010/main" val="889269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215689" y="1268760"/>
            <a:ext cx="6840760" cy="3508653"/>
          </a:xfrm>
          <a:prstGeom prst="rect">
            <a:avLst/>
          </a:prstGeom>
        </p:spPr>
        <p:txBody>
          <a:bodyPr wrap="square">
            <a:spAutoFit/>
          </a:bodyPr>
          <a:lstStyle/>
          <a:p>
            <a:r>
              <a:rPr lang="de-CH" sz="9600" dirty="0"/>
              <a:t>A</a:t>
            </a:r>
            <a:r>
              <a:rPr lang="de-CH" dirty="0"/>
              <a:t>bstellen/Aussteigen</a:t>
            </a:r>
          </a:p>
          <a:p>
            <a:r>
              <a:rPr lang="de-CH" dirty="0"/>
              <a:t>Wer vom Schule geben mit Haut und Haar erfasst wird, schwebt immer in Gefahr, von der Schule aufgefressen zu werden. Unzählige Lehrpersonen sind dieser Gefahr zum Opfer gefallen. Es ist die Pflicht jeder Lehrperson und im Interesse auch der Schüler, sich so viele Freiräume zu schaffen, dass die psychische und physische Gesundheit erhalten bleibt. Im Zweifelsfall hat eine zeitintensive Vorbereitung oder eine Perfektionierung des Unterrichts zurückzutreten.</a:t>
            </a:r>
          </a:p>
        </p:txBody>
      </p:sp>
    </p:spTree>
    <p:extLst>
      <p:ext uri="{BB962C8B-B14F-4D97-AF65-F5344CB8AC3E}">
        <p14:creationId xmlns:p14="http://schemas.microsoft.com/office/powerpoint/2010/main" val="296070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1475656" y="1556792"/>
            <a:ext cx="6174432" cy="3508653"/>
          </a:xfrm>
          <a:prstGeom prst="rect">
            <a:avLst/>
          </a:prstGeom>
        </p:spPr>
        <p:txBody>
          <a:bodyPr wrap="square">
            <a:spAutoFit/>
          </a:bodyPr>
          <a:lstStyle/>
          <a:p>
            <a:r>
              <a:rPr lang="de-CH" sz="9600" dirty="0"/>
              <a:t>S</a:t>
            </a:r>
            <a:r>
              <a:rPr lang="de-CH" dirty="0"/>
              <a:t>chutz vor Eltern-Forderungen</a:t>
            </a:r>
          </a:p>
          <a:p>
            <a:r>
              <a:rPr lang="de-CH" dirty="0"/>
              <a:t>Es gibt immer wieder Eltern, die wollen, dass es ihren Kindern einmal „besser geht als ihnen“. Das ist eine sehr fragwürdige Begründung für Ansprüche der Eltern an die Kinder, es geht dabei nämlich in der Regel  um Ehrgeiz und Neid auf den Nachbar bzw. dessen Kinder. Falscher Ehrgeiz zerstört die Karriere der Kinder schon am Anfang. Nicht alle Eltern hören dies gerne.</a:t>
            </a:r>
          </a:p>
        </p:txBody>
      </p:sp>
    </p:spTree>
    <p:extLst>
      <p:ext uri="{BB962C8B-B14F-4D97-AF65-F5344CB8AC3E}">
        <p14:creationId xmlns:p14="http://schemas.microsoft.com/office/powerpoint/2010/main" val="728888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584648" y="1700808"/>
            <a:ext cx="6336704" cy="2954655"/>
          </a:xfrm>
          <a:prstGeom prst="rect">
            <a:avLst/>
          </a:prstGeom>
        </p:spPr>
        <p:txBody>
          <a:bodyPr wrap="square">
            <a:spAutoFit/>
          </a:bodyPr>
          <a:lstStyle/>
          <a:p>
            <a:r>
              <a:rPr lang="de-CH" sz="9600" dirty="0"/>
              <a:t>S</a:t>
            </a:r>
            <a:r>
              <a:rPr lang="de-CH" dirty="0"/>
              <a:t>elbsteinschätzung</a:t>
            </a:r>
          </a:p>
          <a:p>
            <a:r>
              <a:rPr lang="de-CH" dirty="0"/>
              <a:t>Ein Lehrerleben ohne Zweifel gibt es nicht. Die Lehrperson muss aber das Gefühl haben, ihrer Aufgabe gewachsen zu sein. Andernfalls gerät  sie in eine verhängnisvolle Spirale aus Zweifeln, Ungenügen, Angriffen und Kritik, was verheerende Folgen für Lehrperson und Schüler hat.</a:t>
            </a:r>
          </a:p>
        </p:txBody>
      </p:sp>
    </p:spTree>
    <p:extLst>
      <p:ext uri="{BB962C8B-B14F-4D97-AF65-F5344CB8AC3E}">
        <p14:creationId xmlns:p14="http://schemas.microsoft.com/office/powerpoint/2010/main" val="340240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691680" y="1851323"/>
            <a:ext cx="5904656" cy="2677656"/>
          </a:xfrm>
          <a:prstGeom prst="rect">
            <a:avLst/>
          </a:prstGeom>
        </p:spPr>
        <p:txBody>
          <a:bodyPr wrap="square">
            <a:spAutoFit/>
          </a:bodyPr>
          <a:lstStyle/>
          <a:p>
            <a:r>
              <a:rPr lang="de-CH" sz="9600" dirty="0"/>
              <a:t>S</a:t>
            </a:r>
            <a:r>
              <a:rPr lang="de-CH" dirty="0"/>
              <a:t>elbstwertgefühl</a:t>
            </a:r>
          </a:p>
          <a:p>
            <a:r>
              <a:rPr lang="de-CH" dirty="0"/>
              <a:t>Die entscheidende Substanz für die positive Entwicklung jedes Menschen ist ein gesundes Selbstwertgefühl. Für die Erhaltung desselben können und müssen auch Lehrpersonen alles beitragen, was möglich ist.</a:t>
            </a:r>
          </a:p>
        </p:txBody>
      </p:sp>
    </p:spTree>
    <p:extLst>
      <p:ext uri="{BB962C8B-B14F-4D97-AF65-F5344CB8AC3E}">
        <p14:creationId xmlns:p14="http://schemas.microsoft.com/office/powerpoint/2010/main" val="3956934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666181" y="1340768"/>
            <a:ext cx="6696744" cy="3508653"/>
          </a:xfrm>
          <a:prstGeom prst="rect">
            <a:avLst/>
          </a:prstGeom>
        </p:spPr>
        <p:txBody>
          <a:bodyPr wrap="square">
            <a:spAutoFit/>
          </a:bodyPr>
          <a:lstStyle/>
          <a:p>
            <a:r>
              <a:rPr lang="de-CH" sz="9600" dirty="0"/>
              <a:t>S</a:t>
            </a:r>
            <a:r>
              <a:rPr lang="de-CH" dirty="0"/>
              <a:t>trafen</a:t>
            </a:r>
          </a:p>
          <a:p>
            <a:r>
              <a:rPr lang="de-CH" dirty="0"/>
              <a:t>Strafen sind Kapitulationen wegen begangenen Erziehungssünden. Kein Kind will bestraft werden. Leider geht es nicht ganz ohne, weil ein Überschreiten der  Erziehungsleitplanken sanktioniert werden muss. Strafen müssen aber immer einen für das Kind fassbaren Grund haben, sollten mit dem „Vergehen“ einen Zusammenhang haben und eine Prise Humor (keine Verbissenheit) enthalten</a:t>
            </a:r>
          </a:p>
        </p:txBody>
      </p:sp>
    </p:spTree>
    <p:extLst>
      <p:ext uri="{BB962C8B-B14F-4D97-AF65-F5344CB8AC3E}">
        <p14:creationId xmlns:p14="http://schemas.microsoft.com/office/powerpoint/2010/main" val="2281310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528639" y="1772816"/>
            <a:ext cx="6120680" cy="3046988"/>
          </a:xfrm>
          <a:prstGeom prst="rect">
            <a:avLst/>
          </a:prstGeom>
        </p:spPr>
        <p:txBody>
          <a:bodyPr wrap="square">
            <a:spAutoFit/>
          </a:bodyPr>
          <a:lstStyle/>
          <a:p>
            <a:r>
              <a:rPr lang="de-CH" sz="9600" dirty="0"/>
              <a:t>T</a:t>
            </a:r>
            <a:r>
              <a:rPr lang="de-CH" dirty="0"/>
              <a:t>eamarbeit</a:t>
            </a:r>
          </a:p>
          <a:p>
            <a:r>
              <a:rPr lang="de-CH" dirty="0"/>
              <a:t>Nicht alles, was so heisst, ist Teamarbeit. Teamarbeit muss allen Mitgliedern gleichwertig zugute kommen. Teamarbeit kann sehr befruchtend und arbeitserleichternd sein, darf aber keine Entschuldigung für eigene Versäumnisse werden. (</a:t>
            </a:r>
            <a:r>
              <a:rPr lang="de-CH" sz="2400" b="1" dirty="0"/>
              <a:t>T</a:t>
            </a:r>
            <a:r>
              <a:rPr lang="de-CH" dirty="0"/>
              <a:t>oll, </a:t>
            </a:r>
            <a:r>
              <a:rPr lang="de-CH" sz="2400" b="1" dirty="0"/>
              <a:t>E</a:t>
            </a:r>
            <a:r>
              <a:rPr lang="de-CH" dirty="0"/>
              <a:t>in </a:t>
            </a:r>
            <a:r>
              <a:rPr lang="de-CH" sz="2400" b="1" dirty="0"/>
              <a:t>A</a:t>
            </a:r>
            <a:r>
              <a:rPr lang="de-CH" dirty="0"/>
              <a:t>nderer </a:t>
            </a:r>
            <a:r>
              <a:rPr lang="de-CH" sz="2400" b="1" dirty="0"/>
              <a:t>M</a:t>
            </a:r>
            <a:r>
              <a:rPr lang="de-CH" dirty="0"/>
              <a:t>acht’s) </a:t>
            </a:r>
          </a:p>
        </p:txBody>
      </p:sp>
    </p:spTree>
    <p:extLst>
      <p:ext uri="{BB962C8B-B14F-4D97-AF65-F5344CB8AC3E}">
        <p14:creationId xmlns:p14="http://schemas.microsoft.com/office/powerpoint/2010/main" val="3147477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547664" y="1844824"/>
            <a:ext cx="6102424" cy="3231654"/>
          </a:xfrm>
          <a:prstGeom prst="rect">
            <a:avLst/>
          </a:prstGeom>
        </p:spPr>
        <p:txBody>
          <a:bodyPr wrap="square">
            <a:spAutoFit/>
          </a:bodyPr>
          <a:lstStyle/>
          <a:p>
            <a:r>
              <a:rPr lang="de-CH" sz="9600" dirty="0"/>
              <a:t>T</a:t>
            </a:r>
            <a:r>
              <a:rPr lang="de-CH" dirty="0"/>
              <a:t>heorie und Praxis</a:t>
            </a:r>
          </a:p>
          <a:p>
            <a:r>
              <a:rPr lang="de-CH" dirty="0"/>
              <a:t>Schulen, bis in die oberste Etage, neigen dazu, mehrheitlich theoretische Erkenntnisse und Fertigkeiten, die ausserdem nicht immer relevant sind, zu vermitteln (aus Bequemlichkeitsgründen). Alle Möglichkeiten, das reale Leben in die Schule einzubeziehen müssen zwingend ausgenützt werden.</a:t>
            </a:r>
          </a:p>
        </p:txBody>
      </p:sp>
    </p:spTree>
    <p:extLst>
      <p:ext uri="{BB962C8B-B14F-4D97-AF65-F5344CB8AC3E}">
        <p14:creationId xmlns:p14="http://schemas.microsoft.com/office/powerpoint/2010/main" val="2481525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381572" y="1916832"/>
            <a:ext cx="6120680" cy="2677656"/>
          </a:xfrm>
          <a:prstGeom prst="rect">
            <a:avLst/>
          </a:prstGeom>
        </p:spPr>
        <p:txBody>
          <a:bodyPr wrap="square">
            <a:spAutoFit/>
          </a:bodyPr>
          <a:lstStyle/>
          <a:p>
            <a:r>
              <a:rPr lang="de-CH" sz="9600" dirty="0"/>
              <a:t>U</a:t>
            </a:r>
            <a:r>
              <a:rPr lang="de-CH" dirty="0"/>
              <a:t>nterricht</a:t>
            </a:r>
          </a:p>
          <a:p>
            <a:r>
              <a:rPr lang="de-CH" dirty="0"/>
              <a:t>Unterricht darf nie aus der Konservendose kommen. Es ist die Pflicht jeder Lehrperson, jeden neuen Tag neu zu gestalten. Wichtige Zutaten zum Unterricht sind Spontanität und Humor.</a:t>
            </a:r>
          </a:p>
        </p:txBody>
      </p:sp>
    </p:spTree>
    <p:extLst>
      <p:ext uri="{BB962C8B-B14F-4D97-AF65-F5344CB8AC3E}">
        <p14:creationId xmlns:p14="http://schemas.microsoft.com/office/powerpoint/2010/main" val="1590012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619672" y="1988840"/>
            <a:ext cx="5976664" cy="2400657"/>
          </a:xfrm>
          <a:prstGeom prst="rect">
            <a:avLst/>
          </a:prstGeom>
        </p:spPr>
        <p:txBody>
          <a:bodyPr wrap="square">
            <a:spAutoFit/>
          </a:bodyPr>
          <a:lstStyle/>
          <a:p>
            <a:r>
              <a:rPr lang="de-CH" sz="9600" dirty="0" err="1"/>
              <a:t>V</a:t>
            </a:r>
            <a:r>
              <a:rPr lang="de-CH" dirty="0" err="1"/>
              <a:t>erträglichkeiten</a:t>
            </a:r>
            <a:endParaRPr lang="de-CH" dirty="0"/>
          </a:p>
          <a:p>
            <a:r>
              <a:rPr lang="de-CH" dirty="0"/>
              <a:t>Wer keinen Lärm verträgt, ist für die Arbeit in der Schule nicht geeignet. Stress gibt es (fast) überall. Dieser muss für den Schüler möglichst wenig zu bemerken sein. </a:t>
            </a:r>
          </a:p>
        </p:txBody>
      </p:sp>
    </p:spTree>
    <p:extLst>
      <p:ext uri="{BB962C8B-B14F-4D97-AF65-F5344CB8AC3E}">
        <p14:creationId xmlns:p14="http://schemas.microsoft.com/office/powerpoint/2010/main" val="3236686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691680" y="1916832"/>
            <a:ext cx="6480720" cy="2954655"/>
          </a:xfrm>
          <a:prstGeom prst="rect">
            <a:avLst/>
          </a:prstGeom>
        </p:spPr>
        <p:txBody>
          <a:bodyPr wrap="square">
            <a:spAutoFit/>
          </a:bodyPr>
          <a:lstStyle/>
          <a:p>
            <a:r>
              <a:rPr lang="de-CH" sz="9600" dirty="0"/>
              <a:t>V</a:t>
            </a:r>
            <a:r>
              <a:rPr lang="de-CH" dirty="0"/>
              <a:t>orbereitung</a:t>
            </a:r>
          </a:p>
          <a:p>
            <a:r>
              <a:rPr lang="de-CH" dirty="0"/>
              <a:t>Freihändiges Schule geben führt ins Desaster. Das heisst nicht, dass jede Minute und jedes Ziel geplant werden muss und diese Vorgaben verbissen einzuhalten sind, aber die Lehrperson muss wissen, was sie erreichen und wie sie vorgehen will. </a:t>
            </a:r>
          </a:p>
        </p:txBody>
      </p:sp>
    </p:spTree>
    <p:extLst>
      <p:ext uri="{BB962C8B-B14F-4D97-AF65-F5344CB8AC3E}">
        <p14:creationId xmlns:p14="http://schemas.microsoft.com/office/powerpoint/2010/main" val="3349175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547664" y="1556792"/>
            <a:ext cx="6048672" cy="2954655"/>
          </a:xfrm>
          <a:prstGeom prst="rect">
            <a:avLst/>
          </a:prstGeom>
        </p:spPr>
        <p:txBody>
          <a:bodyPr wrap="square">
            <a:spAutoFit/>
          </a:bodyPr>
          <a:lstStyle/>
          <a:p>
            <a:r>
              <a:rPr lang="de-CH" sz="9600" dirty="0"/>
              <a:t>W</a:t>
            </a:r>
            <a:r>
              <a:rPr lang="de-CH" dirty="0"/>
              <a:t>ahrheit</a:t>
            </a:r>
          </a:p>
          <a:p>
            <a:r>
              <a:rPr lang="de-CH" dirty="0"/>
              <a:t>Die Schüler müssen sich darauf verlassen können, dass die Lehrperson nicht schummelt oder lügt. Man soll auch zugeben, wenn man etwas nicht weiss oder kann. Vor allem die Kinder, aber nicht nur sie, sind äusserst heikel, wenn es um „Wahrheit“ geht. </a:t>
            </a:r>
          </a:p>
        </p:txBody>
      </p:sp>
    </p:spTree>
    <p:extLst>
      <p:ext uri="{BB962C8B-B14F-4D97-AF65-F5344CB8AC3E}">
        <p14:creationId xmlns:p14="http://schemas.microsoft.com/office/powerpoint/2010/main" val="356478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1523702" y="764704"/>
            <a:ext cx="6072633" cy="4616648"/>
          </a:xfrm>
          <a:prstGeom prst="rect">
            <a:avLst/>
          </a:prstGeom>
        </p:spPr>
        <p:txBody>
          <a:bodyPr wrap="square">
            <a:spAutoFit/>
          </a:bodyPr>
          <a:lstStyle/>
          <a:p>
            <a:r>
              <a:rPr lang="de-CH" sz="9600" dirty="0"/>
              <a:t>A</a:t>
            </a:r>
            <a:r>
              <a:rPr lang="de-CH" dirty="0"/>
              <a:t>chtung</a:t>
            </a:r>
          </a:p>
          <a:p>
            <a:r>
              <a:rPr lang="de-CH" dirty="0"/>
              <a:t>Man hört immer wieder den Ausspruch: Ich liebe (meine) Kinder. Das ist – im Zusammenhang mit Schule geben </a:t>
            </a:r>
            <a:r>
              <a:rPr lang="de-CH"/>
              <a:t>-  Unsinn</a:t>
            </a:r>
            <a:r>
              <a:rPr lang="de-CH" dirty="0"/>
              <a:t>. Es geht aber darum, dass die Lehrperson ihre Schüler als gleichwertige Mitmenschen anerkennt und ihre Gedanken und Meinungen in jedem Fall ernst nimmt. </a:t>
            </a:r>
          </a:p>
          <a:p>
            <a:r>
              <a:rPr lang="de-CH" dirty="0"/>
              <a:t>Das gleiche gilt für die Schüler gegenüber der Lehrperson. Dabei gilt es zu beachten: Abfällige Äusserungen über Lehrpersonen haben ihren Ursprung häufig bei den Mitschülern und Eltern. Solche Äusserungen müssen weggesteckt werden. Jeder Tag soll auch in belasteten Beziehungen neu und ohne Vorgeschichte beginnen.</a:t>
            </a:r>
          </a:p>
        </p:txBody>
      </p:sp>
    </p:spTree>
    <p:extLst>
      <p:ext uri="{BB962C8B-B14F-4D97-AF65-F5344CB8AC3E}">
        <p14:creationId xmlns:p14="http://schemas.microsoft.com/office/powerpoint/2010/main" val="1385478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691680" y="1700808"/>
            <a:ext cx="6408712" cy="2954655"/>
          </a:xfrm>
          <a:prstGeom prst="rect">
            <a:avLst/>
          </a:prstGeom>
        </p:spPr>
        <p:txBody>
          <a:bodyPr wrap="square">
            <a:spAutoFit/>
          </a:bodyPr>
          <a:lstStyle/>
          <a:p>
            <a:r>
              <a:rPr lang="de-CH" sz="9600" dirty="0"/>
              <a:t>W</a:t>
            </a:r>
            <a:r>
              <a:rPr lang="de-CH" dirty="0"/>
              <a:t>eiterbildung</a:t>
            </a:r>
          </a:p>
          <a:p>
            <a:r>
              <a:rPr lang="de-CH" dirty="0"/>
              <a:t>Ohne Weiterbildung geht es nicht, aber viele Lehrpersonen verdrängen, dass sie sich nicht dort weiterbilden sollten, wo sie schon gut sind und mit ihren Fähigkeiten glänzen können, sondern dort, wo Defizite bestehen. Das mindert die Effizienz der Weiterbildung.</a:t>
            </a:r>
          </a:p>
        </p:txBody>
      </p:sp>
    </p:spTree>
    <p:extLst>
      <p:ext uri="{BB962C8B-B14F-4D97-AF65-F5344CB8AC3E}">
        <p14:creationId xmlns:p14="http://schemas.microsoft.com/office/powerpoint/2010/main" val="614751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763688" y="2204864"/>
            <a:ext cx="6480720" cy="2400657"/>
          </a:xfrm>
          <a:prstGeom prst="rect">
            <a:avLst/>
          </a:prstGeom>
        </p:spPr>
        <p:txBody>
          <a:bodyPr wrap="square">
            <a:spAutoFit/>
          </a:bodyPr>
          <a:lstStyle/>
          <a:p>
            <a:r>
              <a:rPr lang="de-CH" sz="9600" dirty="0"/>
              <a:t>Z</a:t>
            </a:r>
            <a:r>
              <a:rPr lang="de-CH" dirty="0"/>
              <a:t>um Schluss:</a:t>
            </a:r>
          </a:p>
          <a:p>
            <a:r>
              <a:rPr lang="de-CH" dirty="0"/>
              <a:t>Der Lehrerberuf ist der schönste, </a:t>
            </a:r>
            <a:r>
              <a:rPr lang="de-CH" dirty="0" err="1"/>
              <a:t>aufreibenste</a:t>
            </a:r>
            <a:r>
              <a:rPr lang="de-CH" dirty="0"/>
              <a:t>, interessanteste, </a:t>
            </a:r>
            <a:r>
              <a:rPr lang="de-CH" dirty="0" err="1"/>
              <a:t>erfüllendste</a:t>
            </a:r>
            <a:r>
              <a:rPr lang="de-CH" dirty="0"/>
              <a:t>, </a:t>
            </a:r>
            <a:r>
              <a:rPr lang="de-CH" dirty="0" err="1"/>
              <a:t>befriedigenste</a:t>
            </a:r>
            <a:r>
              <a:rPr lang="de-CH" dirty="0"/>
              <a:t>, anspruchsvollste, gefährlichste, undankbarste ……. Beruf der Welt, den es gibt.</a:t>
            </a:r>
          </a:p>
        </p:txBody>
      </p:sp>
    </p:spTree>
    <p:extLst>
      <p:ext uri="{BB962C8B-B14F-4D97-AF65-F5344CB8AC3E}">
        <p14:creationId xmlns:p14="http://schemas.microsoft.com/office/powerpoint/2010/main" val="2244612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476672"/>
            <a:ext cx="8229600" cy="864096"/>
          </a:xfrm>
        </p:spPr>
        <p:txBody>
          <a:bodyPr>
            <a:noAutofit/>
          </a:bodyPr>
          <a:lstStyle/>
          <a:p>
            <a:r>
              <a:rPr lang="de-CH" sz="2000" dirty="0">
                <a:effectLst/>
              </a:rPr>
              <a:t>Selbst-Qualitätssicherung und –</a:t>
            </a:r>
            <a:r>
              <a:rPr lang="de-CH" sz="2000" dirty="0" err="1">
                <a:effectLst/>
              </a:rPr>
              <a:t>entwicklung</a:t>
            </a:r>
            <a:r>
              <a:rPr lang="de-CH" sz="2000" dirty="0">
                <a:effectLst/>
              </a:rPr>
              <a:t>:</a:t>
            </a:r>
            <a:br>
              <a:rPr lang="de-CH" sz="2000" dirty="0">
                <a:effectLst/>
              </a:rPr>
            </a:br>
            <a:r>
              <a:rPr lang="de-CH" sz="2000" dirty="0">
                <a:effectLst/>
              </a:rPr>
              <a:t>Kriterienkatalog für Lehrpersonen   </a:t>
            </a:r>
            <a:br>
              <a:rPr lang="de-CH" sz="2000" dirty="0">
                <a:effectLst/>
              </a:rPr>
            </a:br>
            <a:r>
              <a:rPr lang="de-CH" sz="1100" dirty="0">
                <a:effectLst/>
              </a:rPr>
              <a:t>bitte ankreuzen:   1= trifft gar nicht zu  6 = trifft immer zu</a:t>
            </a:r>
            <a:br>
              <a:rPr lang="de-CH" sz="1800" dirty="0">
                <a:effectLst/>
              </a:rPr>
            </a:br>
            <a:endParaRPr lang="de-CH" sz="1800" dirty="0"/>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3945025602"/>
              </p:ext>
            </p:extLst>
          </p:nvPr>
        </p:nvGraphicFramePr>
        <p:xfrm>
          <a:off x="827586" y="1412775"/>
          <a:ext cx="7704851" cy="4788004"/>
        </p:xfrm>
        <a:graphic>
          <a:graphicData uri="http://schemas.openxmlformats.org/drawingml/2006/table">
            <a:tbl>
              <a:tblPr firstRow="1" firstCol="1" bandRow="1"/>
              <a:tblGrid>
                <a:gridCol w="3826179">
                  <a:extLst>
                    <a:ext uri="{9D8B030D-6E8A-4147-A177-3AD203B41FA5}">
                      <a16:colId xmlns:a16="http://schemas.microsoft.com/office/drawing/2014/main" val="20000"/>
                    </a:ext>
                  </a:extLst>
                </a:gridCol>
                <a:gridCol w="554096">
                  <a:extLst>
                    <a:ext uri="{9D8B030D-6E8A-4147-A177-3AD203B41FA5}">
                      <a16:colId xmlns:a16="http://schemas.microsoft.com/office/drawing/2014/main" val="20001"/>
                    </a:ext>
                  </a:extLst>
                </a:gridCol>
                <a:gridCol w="588275">
                  <a:extLst>
                    <a:ext uri="{9D8B030D-6E8A-4147-A177-3AD203B41FA5}">
                      <a16:colId xmlns:a16="http://schemas.microsoft.com/office/drawing/2014/main" val="20002"/>
                    </a:ext>
                  </a:extLst>
                </a:gridCol>
                <a:gridCol w="519917">
                  <a:extLst>
                    <a:ext uri="{9D8B030D-6E8A-4147-A177-3AD203B41FA5}">
                      <a16:colId xmlns:a16="http://schemas.microsoft.com/office/drawing/2014/main" val="20003"/>
                    </a:ext>
                  </a:extLst>
                </a:gridCol>
                <a:gridCol w="554096">
                  <a:extLst>
                    <a:ext uri="{9D8B030D-6E8A-4147-A177-3AD203B41FA5}">
                      <a16:colId xmlns:a16="http://schemas.microsoft.com/office/drawing/2014/main" val="20004"/>
                    </a:ext>
                  </a:extLst>
                </a:gridCol>
                <a:gridCol w="554096">
                  <a:extLst>
                    <a:ext uri="{9D8B030D-6E8A-4147-A177-3AD203B41FA5}">
                      <a16:colId xmlns:a16="http://schemas.microsoft.com/office/drawing/2014/main" val="20005"/>
                    </a:ext>
                  </a:extLst>
                </a:gridCol>
                <a:gridCol w="554096">
                  <a:extLst>
                    <a:ext uri="{9D8B030D-6E8A-4147-A177-3AD203B41FA5}">
                      <a16:colId xmlns:a16="http://schemas.microsoft.com/office/drawing/2014/main" val="20006"/>
                    </a:ext>
                  </a:extLst>
                </a:gridCol>
                <a:gridCol w="554096">
                  <a:extLst>
                    <a:ext uri="{9D8B030D-6E8A-4147-A177-3AD203B41FA5}">
                      <a16:colId xmlns:a16="http://schemas.microsoft.com/office/drawing/2014/main" val="20007"/>
                    </a:ext>
                  </a:extLst>
                </a:gridCol>
              </a:tblGrid>
              <a:tr h="620852">
                <a:tc>
                  <a:txBody>
                    <a:bodyPr/>
                    <a:lstStyle/>
                    <a:p>
                      <a:pPr>
                        <a:spcAft>
                          <a:spcPts val="0"/>
                        </a:spcAft>
                      </a:pPr>
                      <a:r>
                        <a:rPr lang="de-CH" sz="1000" b="1" dirty="0">
                          <a:effectLst/>
                          <a:latin typeface="Arial"/>
                          <a:ea typeface="Times New Roman"/>
                          <a:cs typeface="Arial"/>
                        </a:rPr>
                        <a:t>Kriterium</a:t>
                      </a:r>
                      <a:endParaRPr lang="de-CH" sz="1000" dirty="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CH" sz="700" b="1" dirty="0">
                          <a:effectLst/>
                          <a:latin typeface="Arial"/>
                          <a:ea typeface="Times New Roman"/>
                          <a:cs typeface="Arial"/>
                        </a:rPr>
                        <a:t>1</a:t>
                      </a:r>
                      <a:endParaRPr lang="de-CH" sz="700" dirty="0">
                        <a:effectLst/>
                        <a:latin typeface="Arial"/>
                        <a:ea typeface="Times New Roman"/>
                        <a:cs typeface="Times New Roman"/>
                      </a:endParaRPr>
                    </a:p>
                    <a:p>
                      <a:pPr algn="ctr">
                        <a:spcAft>
                          <a:spcPts val="0"/>
                        </a:spcAft>
                      </a:pPr>
                      <a:r>
                        <a:rPr lang="de-CH" sz="700" b="1" dirty="0">
                          <a:effectLst/>
                          <a:latin typeface="Arial"/>
                          <a:ea typeface="Times New Roman"/>
                          <a:cs typeface="Arial"/>
                        </a:rPr>
                        <a:t>trifft nie zu</a:t>
                      </a:r>
                      <a:endParaRPr lang="de-CH" sz="700" dirty="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spcAft>
                          <a:spcPts val="0"/>
                        </a:spcAft>
                      </a:pPr>
                      <a:r>
                        <a:rPr lang="de-CH" sz="700" b="1" dirty="0">
                          <a:solidFill>
                            <a:schemeClr val="tx1"/>
                          </a:solidFill>
                          <a:effectLst/>
                          <a:latin typeface="Arial"/>
                          <a:ea typeface="Times New Roman"/>
                          <a:cs typeface="Arial"/>
                        </a:rPr>
                        <a:t>2</a:t>
                      </a:r>
                      <a:endParaRPr lang="de-CH" sz="700" dirty="0">
                        <a:solidFill>
                          <a:schemeClr val="tx1"/>
                        </a:solidFill>
                        <a:effectLst/>
                        <a:latin typeface="Arial"/>
                        <a:ea typeface="Times New Roman"/>
                        <a:cs typeface="Times New Roman"/>
                      </a:endParaRPr>
                    </a:p>
                    <a:p>
                      <a:pPr algn="ctr">
                        <a:spcAft>
                          <a:spcPts val="0"/>
                        </a:spcAft>
                      </a:pPr>
                      <a:r>
                        <a:rPr lang="de-CH" sz="700" b="1" dirty="0">
                          <a:solidFill>
                            <a:schemeClr val="tx1"/>
                          </a:solidFill>
                          <a:effectLst/>
                          <a:latin typeface="Arial"/>
                          <a:ea typeface="Times New Roman"/>
                          <a:cs typeface="Arial"/>
                        </a:rPr>
                        <a:t>trifft selten zu</a:t>
                      </a:r>
                      <a:endParaRPr lang="de-CH" sz="700" dirty="0">
                        <a:solidFill>
                          <a:schemeClr val="tx1"/>
                        </a:solidFill>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spcAft>
                          <a:spcPts val="0"/>
                        </a:spcAft>
                      </a:pPr>
                      <a:r>
                        <a:rPr lang="de-CH" sz="700" b="1" dirty="0">
                          <a:solidFill>
                            <a:schemeClr val="tx1"/>
                          </a:solidFill>
                          <a:effectLst/>
                          <a:latin typeface="Arial"/>
                          <a:ea typeface="Times New Roman"/>
                          <a:cs typeface="Arial"/>
                        </a:rPr>
                        <a:t>3</a:t>
                      </a:r>
                      <a:endParaRPr lang="de-CH" sz="700" dirty="0">
                        <a:solidFill>
                          <a:schemeClr val="tx1"/>
                        </a:solidFill>
                        <a:effectLst/>
                        <a:latin typeface="Arial"/>
                        <a:ea typeface="Times New Roman"/>
                        <a:cs typeface="Times New Roman"/>
                      </a:endParaRPr>
                    </a:p>
                    <a:p>
                      <a:pPr algn="ctr">
                        <a:spcAft>
                          <a:spcPts val="0"/>
                        </a:spcAft>
                      </a:pPr>
                      <a:r>
                        <a:rPr lang="de-CH" sz="700" b="1" dirty="0">
                          <a:solidFill>
                            <a:schemeClr val="tx1"/>
                          </a:solidFill>
                          <a:effectLst/>
                          <a:latin typeface="Arial"/>
                          <a:ea typeface="Times New Roman"/>
                          <a:cs typeface="Arial"/>
                        </a:rPr>
                        <a:t>trifft </a:t>
                      </a:r>
                      <a:endParaRPr lang="de-CH" sz="700" dirty="0">
                        <a:solidFill>
                          <a:schemeClr val="tx1"/>
                        </a:solidFill>
                        <a:effectLst/>
                        <a:latin typeface="Arial"/>
                        <a:ea typeface="Times New Roman"/>
                        <a:cs typeface="Times New Roman"/>
                      </a:endParaRPr>
                    </a:p>
                    <a:p>
                      <a:pPr algn="ctr">
                        <a:spcAft>
                          <a:spcPts val="0"/>
                        </a:spcAft>
                      </a:pPr>
                      <a:r>
                        <a:rPr lang="de-CH" sz="700" b="1" dirty="0">
                          <a:solidFill>
                            <a:schemeClr val="tx1"/>
                          </a:solidFill>
                          <a:effectLst/>
                          <a:latin typeface="Arial"/>
                          <a:ea typeface="Times New Roman"/>
                          <a:cs typeface="Arial"/>
                        </a:rPr>
                        <a:t>hie und da zu</a:t>
                      </a:r>
                      <a:endParaRPr lang="de-CH" sz="700" dirty="0">
                        <a:solidFill>
                          <a:schemeClr val="tx1"/>
                        </a:solidFill>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de-CH" sz="700" b="1" dirty="0">
                          <a:solidFill>
                            <a:schemeClr val="tx1"/>
                          </a:solidFill>
                          <a:effectLst/>
                          <a:latin typeface="Arial"/>
                          <a:ea typeface="Times New Roman"/>
                          <a:cs typeface="Arial"/>
                        </a:rPr>
                        <a:t>4</a:t>
                      </a:r>
                      <a:endParaRPr lang="de-CH" sz="700" dirty="0">
                        <a:solidFill>
                          <a:schemeClr val="tx1"/>
                        </a:solidFill>
                        <a:effectLst/>
                        <a:latin typeface="Arial"/>
                        <a:ea typeface="Times New Roman"/>
                        <a:cs typeface="Times New Roman"/>
                      </a:endParaRPr>
                    </a:p>
                    <a:p>
                      <a:pPr algn="ctr">
                        <a:spcAft>
                          <a:spcPts val="0"/>
                        </a:spcAft>
                      </a:pPr>
                      <a:r>
                        <a:rPr lang="de-CH" sz="700" b="1" dirty="0">
                          <a:solidFill>
                            <a:schemeClr val="tx1"/>
                          </a:solidFill>
                          <a:effectLst/>
                          <a:latin typeface="Arial"/>
                          <a:ea typeface="Times New Roman"/>
                          <a:cs typeface="Arial"/>
                        </a:rPr>
                        <a:t>trifft</a:t>
                      </a:r>
                      <a:endParaRPr lang="de-CH" sz="700" dirty="0">
                        <a:solidFill>
                          <a:schemeClr val="tx1"/>
                        </a:solidFill>
                        <a:effectLst/>
                        <a:latin typeface="Arial"/>
                        <a:ea typeface="Times New Roman"/>
                        <a:cs typeface="Times New Roman"/>
                      </a:endParaRPr>
                    </a:p>
                    <a:p>
                      <a:pPr algn="ctr">
                        <a:spcAft>
                          <a:spcPts val="0"/>
                        </a:spcAft>
                      </a:pPr>
                      <a:r>
                        <a:rPr lang="de-CH" sz="700" b="1" dirty="0">
                          <a:solidFill>
                            <a:schemeClr val="tx1"/>
                          </a:solidFill>
                          <a:effectLst/>
                          <a:latin typeface="Arial"/>
                          <a:ea typeface="Times New Roman"/>
                          <a:cs typeface="Arial"/>
                        </a:rPr>
                        <a:t>mehrheitlich zu </a:t>
                      </a:r>
                      <a:endParaRPr lang="de-CH" sz="700" dirty="0">
                        <a:solidFill>
                          <a:schemeClr val="tx1"/>
                        </a:solidFill>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de-CH" sz="700" b="1" dirty="0">
                          <a:effectLst/>
                          <a:latin typeface="Arial"/>
                          <a:ea typeface="Times New Roman"/>
                          <a:cs typeface="Arial"/>
                        </a:rPr>
                        <a:t>5</a:t>
                      </a:r>
                      <a:endParaRPr lang="de-CH" sz="700" dirty="0">
                        <a:effectLst/>
                        <a:latin typeface="Arial"/>
                        <a:ea typeface="Times New Roman"/>
                        <a:cs typeface="Times New Roman"/>
                      </a:endParaRPr>
                    </a:p>
                    <a:p>
                      <a:pPr algn="ctr">
                        <a:spcAft>
                          <a:spcPts val="0"/>
                        </a:spcAft>
                      </a:pPr>
                      <a:r>
                        <a:rPr lang="de-CH" sz="700" b="1" dirty="0">
                          <a:effectLst/>
                          <a:latin typeface="Arial"/>
                          <a:ea typeface="Times New Roman"/>
                          <a:cs typeface="Arial"/>
                        </a:rPr>
                        <a:t>trifft meistens zu</a:t>
                      </a:r>
                      <a:endParaRPr lang="de-CH" sz="700" dirty="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lgn="ctr">
                        <a:spcAft>
                          <a:spcPts val="0"/>
                        </a:spcAft>
                      </a:pPr>
                      <a:r>
                        <a:rPr lang="de-CH" sz="700" b="1" dirty="0">
                          <a:effectLst/>
                          <a:latin typeface="Arial"/>
                          <a:ea typeface="Times New Roman"/>
                          <a:cs typeface="Arial"/>
                        </a:rPr>
                        <a:t>6</a:t>
                      </a:r>
                      <a:endParaRPr lang="de-CH" sz="700" dirty="0">
                        <a:effectLst/>
                        <a:latin typeface="Arial"/>
                        <a:ea typeface="Times New Roman"/>
                        <a:cs typeface="Times New Roman"/>
                      </a:endParaRPr>
                    </a:p>
                    <a:p>
                      <a:pPr algn="ctr">
                        <a:spcAft>
                          <a:spcPts val="0"/>
                        </a:spcAft>
                      </a:pPr>
                      <a:r>
                        <a:rPr lang="de-CH" sz="700" b="1" dirty="0">
                          <a:effectLst/>
                          <a:latin typeface="Arial"/>
                          <a:ea typeface="Times New Roman"/>
                          <a:cs typeface="Arial"/>
                        </a:rPr>
                        <a:t>trifft immer zu</a:t>
                      </a:r>
                      <a:endParaRPr lang="de-CH" sz="700" dirty="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de-CH" sz="700" b="1" dirty="0">
                          <a:effectLst/>
                          <a:latin typeface="Arial"/>
                          <a:ea typeface="Times New Roman"/>
                          <a:cs typeface="Arial"/>
                        </a:rPr>
                        <a:t>weiss nicht</a:t>
                      </a:r>
                      <a:endParaRPr lang="de-CH" sz="700" dirty="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6808">
                <a:tc>
                  <a:txBody>
                    <a:bodyPr/>
                    <a:lstStyle/>
                    <a:p>
                      <a:pPr>
                        <a:spcAft>
                          <a:spcPts val="0"/>
                        </a:spcAft>
                      </a:pPr>
                      <a:r>
                        <a:rPr lang="de-CH" sz="1000" dirty="0">
                          <a:effectLst/>
                          <a:latin typeface="Arial"/>
                          <a:ea typeface="Times New Roman"/>
                          <a:cs typeface="Arial"/>
                        </a:rPr>
                        <a:t>Ich freue mich am Ferienende auf meine Arbeit.</a:t>
                      </a:r>
                      <a:endParaRPr lang="de-CH" sz="1000" dirty="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86808">
                <a:tc>
                  <a:txBody>
                    <a:bodyPr/>
                    <a:lstStyle/>
                    <a:p>
                      <a:pPr>
                        <a:spcAft>
                          <a:spcPts val="0"/>
                        </a:spcAft>
                      </a:pPr>
                      <a:r>
                        <a:rPr lang="de-CH" sz="1000" dirty="0">
                          <a:effectLst/>
                          <a:latin typeface="Arial"/>
                          <a:ea typeface="Times New Roman"/>
                          <a:cs typeface="Arial"/>
                        </a:rPr>
                        <a:t>Ich stehe jederzeit genügend vorbereitet vor meinen Schülern.</a:t>
                      </a:r>
                      <a:endParaRPr lang="de-CH" sz="1000" dirty="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86808">
                <a:tc>
                  <a:txBody>
                    <a:bodyPr/>
                    <a:lstStyle/>
                    <a:p>
                      <a:pPr>
                        <a:spcAft>
                          <a:spcPts val="0"/>
                        </a:spcAft>
                      </a:pPr>
                      <a:r>
                        <a:rPr lang="de-CH" sz="1000" dirty="0">
                          <a:effectLst/>
                          <a:latin typeface="Arial"/>
                          <a:ea typeface="Times New Roman"/>
                          <a:cs typeface="Arial"/>
                        </a:rPr>
                        <a:t>Ich achte jeden meiner Schüler. Ich nehme jeden Ernst. </a:t>
                      </a:r>
                      <a:endParaRPr lang="de-CH" sz="1000" dirty="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1000" dirty="0">
                          <a:effectLst/>
                          <a:latin typeface="Arial"/>
                          <a:ea typeface="Times New Roman"/>
                          <a:cs typeface="Arial"/>
                        </a:rPr>
                        <a:t> </a:t>
                      </a:r>
                      <a:endParaRPr lang="de-CH" sz="1000" dirty="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spcAft>
                          <a:spcPts val="0"/>
                        </a:spcAft>
                      </a:pPr>
                      <a:r>
                        <a:rPr lang="de-CH" sz="1000" dirty="0">
                          <a:effectLst/>
                          <a:latin typeface="Arial"/>
                          <a:ea typeface="Times New Roman"/>
                          <a:cs typeface="Arial"/>
                        </a:rPr>
                        <a:t> </a:t>
                      </a:r>
                      <a:endParaRPr lang="de-CH" sz="1000" dirty="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86808">
                <a:tc>
                  <a:txBody>
                    <a:bodyPr/>
                    <a:lstStyle/>
                    <a:p>
                      <a:pPr>
                        <a:spcAft>
                          <a:spcPts val="0"/>
                        </a:spcAft>
                      </a:pPr>
                      <a:r>
                        <a:rPr lang="de-CH" sz="1000">
                          <a:effectLst/>
                          <a:latin typeface="Arial"/>
                          <a:ea typeface="Times New Roman"/>
                          <a:cs typeface="Arial"/>
                        </a:rPr>
                        <a:t>Meine Schüler achten mich.</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spcAft>
                          <a:spcPts val="0"/>
                        </a:spcAft>
                      </a:pPr>
                      <a:r>
                        <a:rPr lang="de-CH" sz="1000" dirty="0">
                          <a:effectLst/>
                          <a:latin typeface="Arial"/>
                          <a:ea typeface="Times New Roman"/>
                          <a:cs typeface="Arial"/>
                        </a:rPr>
                        <a:t> </a:t>
                      </a:r>
                      <a:endParaRPr lang="de-CH" sz="1000" dirty="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de-CH" sz="1000" dirty="0">
                          <a:effectLst/>
                          <a:latin typeface="Arial"/>
                          <a:ea typeface="Times New Roman"/>
                          <a:cs typeface="Arial"/>
                        </a:rPr>
                        <a:t> </a:t>
                      </a:r>
                      <a:endParaRPr lang="de-CH" sz="1000" dirty="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de-CH" sz="1000" dirty="0">
                          <a:effectLst/>
                          <a:latin typeface="Arial"/>
                          <a:ea typeface="Times New Roman"/>
                          <a:cs typeface="Arial"/>
                        </a:rPr>
                        <a:t> </a:t>
                      </a:r>
                      <a:endParaRPr lang="de-CH" sz="1000" dirty="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86808">
                <a:tc>
                  <a:txBody>
                    <a:bodyPr/>
                    <a:lstStyle/>
                    <a:p>
                      <a:pPr>
                        <a:spcAft>
                          <a:spcPts val="0"/>
                        </a:spcAft>
                      </a:pPr>
                      <a:r>
                        <a:rPr lang="de-CH" sz="1000">
                          <a:effectLst/>
                          <a:latin typeface="Arial"/>
                          <a:ea typeface="Times New Roman"/>
                          <a:cs typeface="Arial"/>
                        </a:rPr>
                        <a:t>Ich freue mich jeden Tag auf den nächsten.</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de-CH" sz="1000" dirty="0">
                          <a:effectLst/>
                          <a:latin typeface="Arial"/>
                          <a:ea typeface="Times New Roman"/>
                          <a:cs typeface="Arial"/>
                        </a:rPr>
                        <a:t> </a:t>
                      </a:r>
                      <a:endParaRPr lang="de-CH" sz="1000" dirty="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de-CH" sz="1000" dirty="0">
                          <a:effectLst/>
                          <a:latin typeface="Arial"/>
                          <a:ea typeface="Times New Roman"/>
                          <a:cs typeface="Arial"/>
                        </a:rPr>
                        <a:t> </a:t>
                      </a:r>
                      <a:endParaRPr lang="de-CH" sz="1000" dirty="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spcAft>
                          <a:spcPts val="0"/>
                        </a:spcAft>
                      </a:pPr>
                      <a:r>
                        <a:rPr lang="de-CH" sz="1000" dirty="0">
                          <a:effectLst/>
                          <a:latin typeface="Arial"/>
                          <a:ea typeface="Times New Roman"/>
                          <a:cs typeface="Arial"/>
                        </a:rPr>
                        <a:t> </a:t>
                      </a:r>
                      <a:endParaRPr lang="de-CH" sz="1000" dirty="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04906">
                <a:tc>
                  <a:txBody>
                    <a:bodyPr/>
                    <a:lstStyle/>
                    <a:p>
                      <a:pPr>
                        <a:spcAft>
                          <a:spcPts val="0"/>
                        </a:spcAft>
                      </a:pPr>
                      <a:r>
                        <a:rPr lang="de-CH" sz="1000">
                          <a:effectLst/>
                          <a:latin typeface="Arial"/>
                          <a:ea typeface="Times New Roman"/>
                          <a:cs typeface="Arial"/>
                        </a:rPr>
                        <a:t>Meine Aufgaben und Aufträge sind durchdacht. Ich verzichte auf „Arbeitsbeschaffungs“aufgaben.</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spcAft>
                          <a:spcPts val="0"/>
                        </a:spcAft>
                      </a:pPr>
                      <a:r>
                        <a:rPr lang="de-CH" sz="1000" dirty="0">
                          <a:effectLst/>
                          <a:latin typeface="Arial"/>
                          <a:ea typeface="Times New Roman"/>
                          <a:cs typeface="Arial"/>
                        </a:rPr>
                        <a:t> </a:t>
                      </a:r>
                      <a:endParaRPr lang="de-CH" sz="1000" dirty="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de-CH" sz="1000" dirty="0">
                          <a:effectLst/>
                          <a:latin typeface="Arial"/>
                          <a:ea typeface="Times New Roman"/>
                          <a:cs typeface="Arial"/>
                        </a:rPr>
                        <a:t> </a:t>
                      </a:r>
                      <a:endParaRPr lang="de-CH" sz="1000" dirty="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04906">
                <a:tc>
                  <a:txBody>
                    <a:bodyPr/>
                    <a:lstStyle/>
                    <a:p>
                      <a:pPr>
                        <a:spcAft>
                          <a:spcPts val="0"/>
                        </a:spcAft>
                      </a:pPr>
                      <a:r>
                        <a:rPr lang="de-CH" sz="1000">
                          <a:effectLst/>
                          <a:latin typeface="Arial"/>
                          <a:ea typeface="Times New Roman"/>
                          <a:cs typeface="Arial"/>
                        </a:rPr>
                        <a:t>Ich stelle meine Methoden und meinen Unterricht immer wieder in Frage und passe sie an.</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de-CH" sz="1000" dirty="0">
                          <a:effectLst/>
                          <a:latin typeface="Arial"/>
                          <a:ea typeface="Times New Roman"/>
                          <a:cs typeface="Arial"/>
                        </a:rPr>
                        <a:t> </a:t>
                      </a:r>
                      <a:endParaRPr lang="de-CH" sz="1000" dirty="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04906">
                <a:tc>
                  <a:txBody>
                    <a:bodyPr/>
                    <a:lstStyle/>
                    <a:p>
                      <a:pPr>
                        <a:spcAft>
                          <a:spcPts val="0"/>
                        </a:spcAft>
                      </a:pPr>
                      <a:r>
                        <a:rPr lang="de-CH" sz="1000">
                          <a:effectLst/>
                          <a:latin typeface="Arial"/>
                          <a:ea typeface="Times New Roman"/>
                          <a:cs typeface="Arial"/>
                        </a:rPr>
                        <a:t>Ich lege Wert darauf, dass sich die Schüler jeden Tag sozial und bildungsmässig weiter entwickeln.</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de-CH" sz="1000" dirty="0">
                          <a:effectLst/>
                          <a:latin typeface="Arial"/>
                          <a:ea typeface="Times New Roman"/>
                          <a:cs typeface="Arial"/>
                        </a:rPr>
                        <a:t> </a:t>
                      </a:r>
                      <a:endParaRPr lang="de-CH" sz="1000" dirty="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86808">
                <a:tc>
                  <a:txBody>
                    <a:bodyPr/>
                    <a:lstStyle/>
                    <a:p>
                      <a:pPr>
                        <a:spcAft>
                          <a:spcPts val="0"/>
                        </a:spcAft>
                      </a:pPr>
                      <a:r>
                        <a:rPr lang="de-CH" sz="1000">
                          <a:effectLst/>
                          <a:latin typeface="Arial"/>
                          <a:ea typeface="Times New Roman"/>
                          <a:cs typeface="Arial"/>
                        </a:rPr>
                        <a:t>Ich motiviere jeden einzelnen Schüler immer wieder neu.</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de-CH" sz="1000" dirty="0">
                          <a:effectLst/>
                          <a:latin typeface="Arial"/>
                          <a:ea typeface="Times New Roman"/>
                          <a:cs typeface="Arial"/>
                        </a:rPr>
                        <a:t> </a:t>
                      </a:r>
                      <a:endParaRPr lang="de-CH" sz="1000" dirty="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86808">
                <a:tc>
                  <a:txBody>
                    <a:bodyPr/>
                    <a:lstStyle/>
                    <a:p>
                      <a:pPr>
                        <a:spcAft>
                          <a:spcPts val="0"/>
                        </a:spcAft>
                      </a:pPr>
                      <a:r>
                        <a:rPr lang="de-CH" sz="1000">
                          <a:effectLst/>
                          <a:latin typeface="Arial"/>
                          <a:ea typeface="Times New Roman"/>
                          <a:cs typeface="Arial"/>
                        </a:rPr>
                        <a:t>Ich vermeide jede Bevorzugung irgend eines Schülers.</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de-CH" sz="1000" dirty="0">
                          <a:effectLst/>
                          <a:latin typeface="Arial"/>
                          <a:ea typeface="Times New Roman"/>
                          <a:cs typeface="Arial"/>
                        </a:rPr>
                        <a:t> </a:t>
                      </a:r>
                      <a:endParaRPr lang="de-CH" sz="1000" dirty="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404906">
                <a:tc>
                  <a:txBody>
                    <a:bodyPr/>
                    <a:lstStyle/>
                    <a:p>
                      <a:pPr>
                        <a:spcAft>
                          <a:spcPts val="0"/>
                        </a:spcAft>
                      </a:pPr>
                      <a:r>
                        <a:rPr lang="de-CH" sz="1000">
                          <a:effectLst/>
                          <a:latin typeface="Arial"/>
                          <a:ea typeface="Times New Roman"/>
                          <a:cs typeface="Arial"/>
                        </a:rPr>
                        <a:t>Ich kann damit leben, dass sich die Anerkennung meiner Arbeit meiner Meinung nach sehr in Grenzen hält.</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de-CH" sz="1000" dirty="0">
                          <a:effectLst/>
                          <a:latin typeface="Arial"/>
                          <a:ea typeface="Times New Roman"/>
                          <a:cs typeface="Arial"/>
                        </a:rPr>
                        <a:t> </a:t>
                      </a:r>
                      <a:endParaRPr lang="de-CH" sz="1000" dirty="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539872">
                <a:tc>
                  <a:txBody>
                    <a:bodyPr/>
                    <a:lstStyle/>
                    <a:p>
                      <a:pPr>
                        <a:spcAft>
                          <a:spcPts val="0"/>
                        </a:spcAft>
                      </a:pPr>
                      <a:r>
                        <a:rPr lang="de-CH" sz="1000">
                          <a:effectLst/>
                          <a:latin typeface="Arial"/>
                          <a:ea typeface="Times New Roman"/>
                          <a:cs typeface="Arial"/>
                        </a:rPr>
                        <a:t>Ich kann mich regelmässig, d. h. mindestens wöchentlich einmal, während mind. zwei Stunden ganz von meinen Tätigkeiten lösen.  (Abstellen)</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spcAft>
                          <a:spcPts val="0"/>
                        </a:spcAft>
                      </a:pPr>
                      <a:r>
                        <a:rPr lang="de-CH" sz="1000">
                          <a:effectLst/>
                          <a:latin typeface="Arial"/>
                          <a:ea typeface="Times New Roman"/>
                          <a:cs typeface="Arial"/>
                        </a:rPr>
                        <a:t> </a:t>
                      </a:r>
                      <a:endParaRPr lang="de-CH" sz="100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de-CH" sz="1000" dirty="0">
                          <a:effectLst/>
                          <a:latin typeface="Arial"/>
                          <a:ea typeface="Times New Roman"/>
                          <a:cs typeface="Arial"/>
                        </a:rPr>
                        <a:t> </a:t>
                      </a:r>
                      <a:endParaRPr lang="de-CH" sz="1000" dirty="0">
                        <a:effectLst/>
                        <a:latin typeface="Arial"/>
                        <a:ea typeface="Times New Roman"/>
                        <a:cs typeface="Times New Roman"/>
                      </a:endParaRPr>
                    </a:p>
                  </a:txBody>
                  <a:tcPr marL="46578" marR="46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536017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nhaltsplatzhalter 3"/>
          <p:cNvGraphicFramePr>
            <a:graphicFrameLocks noGrp="1"/>
          </p:cNvGraphicFramePr>
          <p:nvPr>
            <p:ph idx="1"/>
            <p:extLst>
              <p:ext uri="{D42A27DB-BD31-4B8C-83A1-F6EECF244321}">
                <p14:modId xmlns:p14="http://schemas.microsoft.com/office/powerpoint/2010/main" val="2515424091"/>
              </p:ext>
            </p:extLst>
          </p:nvPr>
        </p:nvGraphicFramePr>
        <p:xfrm>
          <a:off x="755576" y="692151"/>
          <a:ext cx="7632847" cy="5482175"/>
        </p:xfrm>
        <a:graphic>
          <a:graphicData uri="http://schemas.openxmlformats.org/drawingml/2006/table">
            <a:tbl>
              <a:tblPr firstRow="1" firstCol="1" bandRow="1"/>
              <a:tblGrid>
                <a:gridCol w="3790421">
                  <a:extLst>
                    <a:ext uri="{9D8B030D-6E8A-4147-A177-3AD203B41FA5}">
                      <a16:colId xmlns:a16="http://schemas.microsoft.com/office/drawing/2014/main" val="20000"/>
                    </a:ext>
                  </a:extLst>
                </a:gridCol>
                <a:gridCol w="548918">
                  <a:extLst>
                    <a:ext uri="{9D8B030D-6E8A-4147-A177-3AD203B41FA5}">
                      <a16:colId xmlns:a16="http://schemas.microsoft.com/office/drawing/2014/main" val="20001"/>
                    </a:ext>
                  </a:extLst>
                </a:gridCol>
                <a:gridCol w="548918">
                  <a:extLst>
                    <a:ext uri="{9D8B030D-6E8A-4147-A177-3AD203B41FA5}">
                      <a16:colId xmlns:a16="http://schemas.microsoft.com/office/drawing/2014/main" val="20002"/>
                    </a:ext>
                  </a:extLst>
                </a:gridCol>
                <a:gridCol w="548918">
                  <a:extLst>
                    <a:ext uri="{9D8B030D-6E8A-4147-A177-3AD203B41FA5}">
                      <a16:colId xmlns:a16="http://schemas.microsoft.com/office/drawing/2014/main" val="20003"/>
                    </a:ext>
                  </a:extLst>
                </a:gridCol>
                <a:gridCol w="548918">
                  <a:extLst>
                    <a:ext uri="{9D8B030D-6E8A-4147-A177-3AD203B41FA5}">
                      <a16:colId xmlns:a16="http://schemas.microsoft.com/office/drawing/2014/main" val="20004"/>
                    </a:ext>
                  </a:extLst>
                </a:gridCol>
                <a:gridCol w="548918">
                  <a:extLst>
                    <a:ext uri="{9D8B030D-6E8A-4147-A177-3AD203B41FA5}">
                      <a16:colId xmlns:a16="http://schemas.microsoft.com/office/drawing/2014/main" val="20005"/>
                    </a:ext>
                  </a:extLst>
                </a:gridCol>
                <a:gridCol w="548918">
                  <a:extLst>
                    <a:ext uri="{9D8B030D-6E8A-4147-A177-3AD203B41FA5}">
                      <a16:colId xmlns:a16="http://schemas.microsoft.com/office/drawing/2014/main" val="20006"/>
                    </a:ext>
                  </a:extLst>
                </a:gridCol>
                <a:gridCol w="548918">
                  <a:extLst>
                    <a:ext uri="{9D8B030D-6E8A-4147-A177-3AD203B41FA5}">
                      <a16:colId xmlns:a16="http://schemas.microsoft.com/office/drawing/2014/main" val="20007"/>
                    </a:ext>
                  </a:extLst>
                </a:gridCol>
              </a:tblGrid>
              <a:tr h="280371">
                <a:tc>
                  <a:txBody>
                    <a:bodyPr/>
                    <a:lstStyle/>
                    <a:p>
                      <a:pPr>
                        <a:spcAft>
                          <a:spcPts val="0"/>
                        </a:spcAft>
                      </a:pPr>
                      <a:r>
                        <a:rPr lang="de-CH" sz="1000" dirty="0">
                          <a:effectLst/>
                          <a:latin typeface="Arial"/>
                          <a:ea typeface="Times New Roman"/>
                          <a:cs typeface="Arial"/>
                        </a:rPr>
                        <a:t>Ich versuche immer, positiv auf Kritik zu reagieren.</a:t>
                      </a:r>
                      <a:endParaRPr lang="de-CH" sz="1000" dirty="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0371">
                <a:tc>
                  <a:txBody>
                    <a:bodyPr/>
                    <a:lstStyle/>
                    <a:p>
                      <a:pPr>
                        <a:spcAft>
                          <a:spcPts val="0"/>
                        </a:spcAft>
                      </a:pPr>
                      <a:r>
                        <a:rPr lang="de-CH" sz="1000">
                          <a:effectLst/>
                          <a:latin typeface="Arial"/>
                          <a:ea typeface="Times New Roman"/>
                          <a:cs typeface="Arial"/>
                        </a:rPr>
                        <a:t>Die Schulleitung arbeitet optimal mit mir zusammen.</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27756">
                <a:tc>
                  <a:txBody>
                    <a:bodyPr/>
                    <a:lstStyle/>
                    <a:p>
                      <a:pPr>
                        <a:spcAft>
                          <a:spcPts val="0"/>
                        </a:spcAft>
                      </a:pPr>
                      <a:r>
                        <a:rPr lang="de-CH" sz="1000">
                          <a:effectLst/>
                          <a:latin typeface="Arial"/>
                          <a:ea typeface="Times New Roman"/>
                          <a:cs typeface="Arial"/>
                        </a:rPr>
                        <a:t>Ich arbeite mit Kollegen oder Kolleginnen tatsächlich (nicht nur scheinbar) zusammen, mit dem Ziel, gemeinsame Ziele zu erreichen.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2765">
                <a:tc>
                  <a:txBody>
                    <a:bodyPr/>
                    <a:lstStyle/>
                    <a:p>
                      <a:pPr>
                        <a:spcAft>
                          <a:spcPts val="0"/>
                        </a:spcAft>
                      </a:pPr>
                      <a:r>
                        <a:rPr lang="de-CH" sz="1000">
                          <a:effectLst/>
                          <a:latin typeface="Arial"/>
                          <a:ea typeface="Times New Roman"/>
                          <a:cs typeface="Arial"/>
                        </a:rPr>
                        <a:t>Ich bilde mich genügend weiter auf allen Gebieten, in denen ich tätig bin.</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80371">
                <a:tc>
                  <a:txBody>
                    <a:bodyPr/>
                    <a:lstStyle/>
                    <a:p>
                      <a:pPr>
                        <a:spcAft>
                          <a:spcPts val="0"/>
                        </a:spcAft>
                      </a:pPr>
                      <a:r>
                        <a:rPr lang="de-CH" sz="1000">
                          <a:effectLst/>
                          <a:latin typeface="Arial"/>
                          <a:ea typeface="Times New Roman"/>
                          <a:cs typeface="Arial"/>
                        </a:rPr>
                        <a:t>Ich erfülle den Lehrplan, bzw. erreiche die mir gesetzten Ziele.</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95817">
                <a:tc>
                  <a:txBody>
                    <a:bodyPr/>
                    <a:lstStyle/>
                    <a:p>
                      <a:pPr>
                        <a:spcAft>
                          <a:spcPts val="0"/>
                        </a:spcAft>
                      </a:pPr>
                      <a:r>
                        <a:rPr lang="de-CH" sz="1000">
                          <a:effectLst/>
                          <a:latin typeface="Arial"/>
                          <a:ea typeface="Times New Roman"/>
                          <a:cs typeface="Arial"/>
                        </a:rPr>
                        <a:t>Ich bin bereit, wenn nötig freiwillige Zusatzarbeiten ohne Entschädigungen auszuführen.</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2765">
                <a:tc>
                  <a:txBody>
                    <a:bodyPr/>
                    <a:lstStyle/>
                    <a:p>
                      <a:pPr>
                        <a:spcAft>
                          <a:spcPts val="0"/>
                        </a:spcAft>
                      </a:pPr>
                      <a:r>
                        <a:rPr lang="de-CH" sz="1000">
                          <a:effectLst/>
                          <a:latin typeface="Arial"/>
                          <a:ea typeface="Times New Roman"/>
                          <a:cs typeface="Arial"/>
                        </a:rPr>
                        <a:t>Ich schütze meine Schüler wenn nötig vor den zu hohen Ansprüchen ihrer Eltern.</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95817">
                <a:tc>
                  <a:txBody>
                    <a:bodyPr/>
                    <a:lstStyle/>
                    <a:p>
                      <a:pPr>
                        <a:spcAft>
                          <a:spcPts val="0"/>
                        </a:spcAft>
                      </a:pPr>
                      <a:r>
                        <a:rPr lang="de-CH" sz="1000">
                          <a:effectLst/>
                          <a:latin typeface="Arial"/>
                          <a:ea typeface="Times New Roman"/>
                          <a:cs typeface="Arial"/>
                        </a:rPr>
                        <a:t>Ich achte darauf, dass alle Schüler möglichst gleichwertig von meinem Unterricht profitieren.</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95817">
                <a:tc>
                  <a:txBody>
                    <a:bodyPr/>
                    <a:lstStyle/>
                    <a:p>
                      <a:pPr>
                        <a:spcAft>
                          <a:spcPts val="0"/>
                        </a:spcAft>
                      </a:pPr>
                      <a:r>
                        <a:rPr lang="de-CH" sz="1000">
                          <a:effectLst/>
                          <a:latin typeface="Arial"/>
                          <a:ea typeface="Times New Roman"/>
                          <a:cs typeface="Arial"/>
                        </a:rPr>
                        <a:t>Ich betrachte Konflikte nicht als persönliche Niederlagen, sondern versuche ehrlich, Lösungen zu finden.</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80371">
                <a:tc>
                  <a:txBody>
                    <a:bodyPr/>
                    <a:lstStyle/>
                    <a:p>
                      <a:pPr>
                        <a:spcAft>
                          <a:spcPts val="0"/>
                        </a:spcAft>
                      </a:pPr>
                      <a:r>
                        <a:rPr lang="de-CH" sz="1000">
                          <a:effectLst/>
                          <a:latin typeface="Arial"/>
                          <a:ea typeface="Times New Roman"/>
                          <a:cs typeface="Arial"/>
                        </a:rPr>
                        <a:t>Ich schütze Schwächere vor dem Mobbing ihrer Mitschüler.</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80371">
                <a:tc>
                  <a:txBody>
                    <a:bodyPr/>
                    <a:lstStyle/>
                    <a:p>
                      <a:pPr>
                        <a:spcAft>
                          <a:spcPts val="0"/>
                        </a:spcAft>
                      </a:pPr>
                      <a:r>
                        <a:rPr lang="de-CH" sz="1000" dirty="0">
                          <a:effectLst/>
                          <a:latin typeface="Arial"/>
                          <a:ea typeface="Times New Roman"/>
                          <a:cs typeface="Arial"/>
                        </a:rPr>
                        <a:t>Alle Schülern fühlen sich in meinem Schulzimmer wohl.</a:t>
                      </a:r>
                      <a:endParaRPr lang="de-CH" sz="1000" dirty="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80371">
                <a:tc>
                  <a:txBody>
                    <a:bodyPr/>
                    <a:lstStyle/>
                    <a:p>
                      <a:pPr>
                        <a:spcAft>
                          <a:spcPts val="0"/>
                        </a:spcAft>
                      </a:pPr>
                      <a:r>
                        <a:rPr lang="de-CH" sz="1000" dirty="0">
                          <a:effectLst/>
                          <a:latin typeface="Arial"/>
                          <a:ea typeface="Times New Roman"/>
                          <a:cs typeface="Arial"/>
                        </a:rPr>
                        <a:t>Mir ist es wohl in meinem Schulzimmer.</a:t>
                      </a:r>
                      <a:endParaRPr lang="de-CH" sz="1000" dirty="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02765">
                <a:tc>
                  <a:txBody>
                    <a:bodyPr/>
                    <a:lstStyle/>
                    <a:p>
                      <a:pPr>
                        <a:spcAft>
                          <a:spcPts val="0"/>
                        </a:spcAft>
                      </a:pPr>
                      <a:r>
                        <a:rPr lang="de-CH" sz="1000">
                          <a:effectLst/>
                          <a:latin typeface="Arial"/>
                          <a:ea typeface="Times New Roman"/>
                          <a:cs typeface="Arial"/>
                        </a:rPr>
                        <a:t>Ich gehe mit der Wahrheit sorgfältig um. Meine Aussagen sind vollständig wahr.</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80371">
                <a:tc>
                  <a:txBody>
                    <a:bodyPr/>
                    <a:lstStyle/>
                    <a:p>
                      <a:pPr>
                        <a:spcAft>
                          <a:spcPts val="0"/>
                        </a:spcAft>
                      </a:pPr>
                      <a:r>
                        <a:rPr lang="de-CH" sz="1000">
                          <a:effectLst/>
                          <a:latin typeface="Arial"/>
                          <a:ea typeface="Times New Roman"/>
                          <a:cs typeface="Arial"/>
                        </a:rPr>
                        <a:t>Ich  habe das Gefühl, dass ich meinen Aufgaben gewachsen bin.</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80371">
                <a:tc>
                  <a:txBody>
                    <a:bodyPr/>
                    <a:lstStyle/>
                    <a:p>
                      <a:pPr>
                        <a:spcAft>
                          <a:spcPts val="0"/>
                        </a:spcAft>
                      </a:pPr>
                      <a:r>
                        <a:rPr lang="de-CH" sz="1000" dirty="0">
                          <a:effectLst/>
                          <a:latin typeface="Arial"/>
                          <a:ea typeface="Times New Roman"/>
                          <a:cs typeface="Arial"/>
                        </a:rPr>
                        <a:t>Ich vertrage Lärm und Stress.</a:t>
                      </a:r>
                      <a:endParaRPr lang="de-CH" sz="1000" dirty="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302765">
                <a:tc>
                  <a:txBody>
                    <a:bodyPr/>
                    <a:lstStyle/>
                    <a:p>
                      <a:pPr>
                        <a:spcAft>
                          <a:spcPts val="0"/>
                        </a:spcAft>
                      </a:pPr>
                      <a:r>
                        <a:rPr lang="de-CH" sz="1000">
                          <a:effectLst/>
                          <a:latin typeface="Arial"/>
                          <a:ea typeface="Times New Roman"/>
                          <a:cs typeface="Arial"/>
                        </a:rPr>
                        <a:t>Externe neutrale Besucher werten das „Klima“ in meinem Schulzimmer positiv.</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302765">
                <a:tc>
                  <a:txBody>
                    <a:bodyPr/>
                    <a:lstStyle/>
                    <a:p>
                      <a:pPr>
                        <a:spcAft>
                          <a:spcPts val="0"/>
                        </a:spcAft>
                      </a:pPr>
                      <a:r>
                        <a:rPr lang="de-CH" sz="1000" dirty="0">
                          <a:effectLst/>
                          <a:latin typeface="Arial"/>
                          <a:ea typeface="Times New Roman"/>
                          <a:cs typeface="Arial"/>
                        </a:rPr>
                        <a:t>Die Eltern bzw. Erziehungsberechtigten sind meine Partner in allen Schulfragen.</a:t>
                      </a:r>
                      <a:endParaRPr lang="de-CH" sz="1000" dirty="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a:txBody>
                    <a:bodyPr/>
                    <a:lstStyle/>
                    <a:p>
                      <a:pPr>
                        <a:spcAft>
                          <a:spcPts val="0"/>
                        </a:spcAft>
                      </a:pPr>
                      <a:r>
                        <a:rPr lang="de-CH" sz="900">
                          <a:effectLst/>
                          <a:latin typeface="Arial"/>
                          <a:ea typeface="Times New Roman"/>
                          <a:cs typeface="Arial"/>
                        </a:rPr>
                        <a:t> </a:t>
                      </a:r>
                      <a:endParaRPr lang="de-CH" sz="100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spcAft>
                          <a:spcPts val="0"/>
                        </a:spcAft>
                      </a:pPr>
                      <a:r>
                        <a:rPr lang="de-CH" sz="900" dirty="0">
                          <a:effectLst/>
                          <a:latin typeface="Arial"/>
                          <a:ea typeface="Times New Roman"/>
                          <a:cs typeface="Arial"/>
                        </a:rPr>
                        <a:t> </a:t>
                      </a:r>
                      <a:endParaRPr lang="de-CH" sz="1000" dirty="0">
                        <a:effectLst/>
                        <a:latin typeface="Arial"/>
                        <a:ea typeface="Times New Roman"/>
                        <a:cs typeface="Times New Roman"/>
                      </a:endParaRPr>
                    </a:p>
                  </a:txBody>
                  <a:tcPr marL="62214" marR="622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sp>
        <p:nvSpPr>
          <p:cNvPr id="5" name="Rectangle 1"/>
          <p:cNvSpPr>
            <a:spLocks noChangeArrowheads="1"/>
          </p:cNvSpPr>
          <p:nvPr/>
        </p:nvSpPr>
        <p:spPr bwMode="auto">
          <a:xfrm>
            <a:off x="2295525" y="6921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778560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683568" y="1196752"/>
            <a:ext cx="7632848" cy="5509200"/>
          </a:xfrm>
          <a:prstGeom prst="rect">
            <a:avLst/>
          </a:prstGeom>
        </p:spPr>
        <p:txBody>
          <a:bodyPr wrap="square">
            <a:spAutoFit/>
          </a:bodyPr>
          <a:lstStyle/>
          <a:p>
            <a:r>
              <a:rPr lang="de-CH" sz="2800" b="1" dirty="0"/>
              <a:t>Auswertung:</a:t>
            </a:r>
            <a:endParaRPr lang="de-CH" sz="2800" dirty="0"/>
          </a:p>
          <a:p>
            <a:r>
              <a:rPr lang="de-CH" dirty="0"/>
              <a:t>Wie sonst im Schulleben:  		</a:t>
            </a:r>
            <a:r>
              <a:rPr lang="de-CH" b="1" dirty="0"/>
              <a:t>			 					1 = Massnahmen sind sofort nötig	</a:t>
            </a:r>
            <a:endParaRPr lang="de-CH" dirty="0"/>
          </a:p>
          <a:p>
            <a:r>
              <a:rPr lang="de-CH" b="1" dirty="0"/>
              <a:t>				2 = Massnahmen sind zu planen</a:t>
            </a:r>
            <a:endParaRPr lang="de-CH" dirty="0"/>
          </a:p>
          <a:p>
            <a:r>
              <a:rPr lang="de-CH" b="1" dirty="0"/>
              <a:t>				3 = Thema ist im Auge zu behalten</a:t>
            </a:r>
          </a:p>
          <a:p>
            <a:r>
              <a:rPr lang="de-CH" b="1" dirty="0"/>
              <a:t>				4 = genügend, aber nicht mehr</a:t>
            </a:r>
            <a:endParaRPr lang="de-CH" dirty="0"/>
          </a:p>
          <a:p>
            <a:r>
              <a:rPr lang="de-CH" b="1" dirty="0"/>
              <a:t>				5 = man kann zufrieden sein</a:t>
            </a:r>
            <a:endParaRPr lang="de-CH" dirty="0"/>
          </a:p>
          <a:p>
            <a:r>
              <a:rPr lang="de-CH" b="1" dirty="0"/>
              <a:t>				6 = könnte nicht besser laufen</a:t>
            </a:r>
            <a:endParaRPr lang="de-CH" dirty="0"/>
          </a:p>
          <a:p>
            <a:r>
              <a:rPr lang="de-CH" b="1" dirty="0"/>
              <a:t> </a:t>
            </a:r>
            <a:endParaRPr lang="de-CH" dirty="0"/>
          </a:p>
          <a:p>
            <a:r>
              <a:rPr lang="de-CH" b="1" dirty="0"/>
              <a:t> </a:t>
            </a:r>
            <a:endParaRPr lang="de-CH" dirty="0"/>
          </a:p>
          <a:p>
            <a:r>
              <a:rPr lang="de-CH" b="1" dirty="0"/>
              <a:t>Alle Kreuze in linker Hälfte: 	Bitte, wenn möglich, Beruf 						wechseln.</a:t>
            </a:r>
          </a:p>
          <a:p>
            <a:endParaRPr lang="de-CH" dirty="0"/>
          </a:p>
          <a:p>
            <a:r>
              <a:rPr lang="de-CH" b="1" dirty="0"/>
              <a:t>Alle Kreuze unter 5 und 6:		Bitte Einträge  löschen und 						nochmals von vorne beginnen. 					Kriterium 25 beachten (Solche 					Lehrpersonen gibt es nicht).</a:t>
            </a:r>
            <a:endParaRPr lang="de-CH" dirty="0"/>
          </a:p>
          <a:p>
            <a:r>
              <a:rPr lang="de-CH" b="1" dirty="0"/>
              <a:t> </a:t>
            </a:r>
            <a:endParaRPr lang="de-CH" dirty="0"/>
          </a:p>
          <a:p>
            <a:r>
              <a:rPr lang="de-CH" b="1" dirty="0"/>
              <a:t> </a:t>
            </a:r>
            <a:endParaRPr lang="de-CH" dirty="0"/>
          </a:p>
        </p:txBody>
      </p:sp>
    </p:spTree>
    <p:extLst>
      <p:ext uri="{BB962C8B-B14F-4D97-AF65-F5344CB8AC3E}">
        <p14:creationId xmlns:p14="http://schemas.microsoft.com/office/powerpoint/2010/main" val="260400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15616" y="620688"/>
            <a:ext cx="6768752" cy="4339650"/>
          </a:xfrm>
          <a:prstGeom prst="rect">
            <a:avLst/>
          </a:prstGeom>
        </p:spPr>
        <p:txBody>
          <a:bodyPr wrap="square">
            <a:spAutoFit/>
          </a:bodyPr>
          <a:lstStyle/>
          <a:p>
            <a:r>
              <a:rPr lang="de-CH" sz="9600" dirty="0"/>
              <a:t>A</a:t>
            </a:r>
            <a:r>
              <a:rPr lang="de-CH" dirty="0"/>
              <a:t>nerkennung</a:t>
            </a:r>
          </a:p>
          <a:p>
            <a:r>
              <a:rPr lang="de-CH" dirty="0"/>
              <a:t>Die meisten Lehrer sind der Ansicht, dass sie ihre Aufgabe tadellos und ohne Grund für irgend welche Kritik erfüllen. Leider sind sie mit dieser Ansicht meistens allein. Es liegt in der Natur der Sache, dass positive Bewertungen äusserst selten und kritische Bewertungen an der Tagesordnung sind. Lohn der Arbeit ist nicht öffentliche oder halböffentliche mehr oder weniger ehrliche Belobigung, sondern das, was ein Schüler aus seiner Schulzeit ins Leben mitnimmt. Logischerweise ist darüber meistens nichts zu hören oder zu sehen. Selbstmitleid hat aber im Lehrerberuf nichts zu suchen</a:t>
            </a:r>
          </a:p>
        </p:txBody>
      </p:sp>
    </p:spTree>
    <p:extLst>
      <p:ext uri="{BB962C8B-B14F-4D97-AF65-F5344CB8AC3E}">
        <p14:creationId xmlns:p14="http://schemas.microsoft.com/office/powerpoint/2010/main" val="2497858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15616" y="692696"/>
            <a:ext cx="6840760" cy="4339650"/>
          </a:xfrm>
          <a:prstGeom prst="rect">
            <a:avLst/>
          </a:prstGeom>
        </p:spPr>
        <p:txBody>
          <a:bodyPr wrap="square">
            <a:spAutoFit/>
          </a:bodyPr>
          <a:lstStyle/>
          <a:p>
            <a:r>
              <a:rPr lang="de-CH" sz="9600" dirty="0"/>
              <a:t>A</a:t>
            </a:r>
            <a:r>
              <a:rPr lang="de-CH" dirty="0"/>
              <a:t>rbeitsbeschaffung</a:t>
            </a:r>
          </a:p>
          <a:p>
            <a:r>
              <a:rPr lang="de-CH" dirty="0"/>
              <a:t>Der Mythos, dass jeder Schüler jeden Tag Schulaufgaben zu erledigen habe, führt logischerweise dazu, dass solche Hausaufgaben um jeden Preis auf den Tisch kommen müssen. Dass 90% dieser Aufgaben keinen Lerneffekt haben und für die Lehrperson einen </a:t>
            </a:r>
            <a:r>
              <a:rPr lang="de-CH" dirty="0" err="1"/>
              <a:t>Nonsense</a:t>
            </a:r>
            <a:r>
              <a:rPr lang="de-CH" dirty="0"/>
              <a:t>-Korrektur-Aufwand bringen, wird ignoriert.</a:t>
            </a:r>
          </a:p>
          <a:p>
            <a:r>
              <a:rPr lang="de-CH" dirty="0"/>
              <a:t>Die gewaltige Flut an Arbeitsblättern lässt den Schluss zu, dass die Schüler auch während des Unterrichts vieles tun, dass ausser Zeitvertreib keine Wirkung hat. Dies ist ein unentschuldbarer Missstand.</a:t>
            </a:r>
          </a:p>
        </p:txBody>
      </p:sp>
    </p:spTree>
    <p:extLst>
      <p:ext uri="{BB962C8B-B14F-4D97-AF65-F5344CB8AC3E}">
        <p14:creationId xmlns:p14="http://schemas.microsoft.com/office/powerpoint/2010/main" val="2706620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043608" y="1484784"/>
            <a:ext cx="6768752" cy="2954655"/>
          </a:xfrm>
          <a:prstGeom prst="rect">
            <a:avLst/>
          </a:prstGeom>
        </p:spPr>
        <p:txBody>
          <a:bodyPr wrap="square">
            <a:spAutoFit/>
          </a:bodyPr>
          <a:lstStyle/>
          <a:p>
            <a:r>
              <a:rPr lang="de-CH" sz="9600" dirty="0"/>
              <a:t>B</a:t>
            </a:r>
            <a:r>
              <a:rPr lang="de-CH" dirty="0"/>
              <a:t>evorzugung</a:t>
            </a:r>
          </a:p>
          <a:p>
            <a:r>
              <a:rPr lang="de-CH" dirty="0"/>
              <a:t>Es ist eine der schwierigsten Forderungen an die Lehrpersonen, ihre Schüler alle gerecht und genau gleich zu behandeln. Dies wird kaum jemandem gelingen. Man kann aber jeden Tag versuchen, Sympathien und Antipathien nicht bemerkbar werden zu lassen.</a:t>
            </a:r>
          </a:p>
        </p:txBody>
      </p:sp>
    </p:spTree>
    <p:extLst>
      <p:ext uri="{BB962C8B-B14F-4D97-AF65-F5344CB8AC3E}">
        <p14:creationId xmlns:p14="http://schemas.microsoft.com/office/powerpoint/2010/main" val="664995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1174482" y="1484784"/>
            <a:ext cx="6552728" cy="3231654"/>
          </a:xfrm>
          <a:prstGeom prst="rect">
            <a:avLst/>
          </a:prstGeom>
        </p:spPr>
        <p:txBody>
          <a:bodyPr wrap="square">
            <a:spAutoFit/>
          </a:bodyPr>
          <a:lstStyle/>
          <a:p>
            <a:r>
              <a:rPr lang="de-CH" sz="9600" dirty="0"/>
              <a:t>E</a:t>
            </a:r>
            <a:r>
              <a:rPr lang="de-CH" dirty="0"/>
              <a:t>ltern</a:t>
            </a:r>
          </a:p>
          <a:p>
            <a:r>
              <a:rPr lang="de-CH" dirty="0"/>
              <a:t>Die Eltern sind in Bezug auf ihre Kinder für alles zuständig und auch verantwortlich. Die Lehrperson ist die Fachperson, die die Eltern in ihren Bemühungen für die Kinder unterstützen soll, nicht mehr und nicht weniger. Das müssen auch Eltern zu begreifen lernen, die ihre Aufgaben auf die Schule abzuschieben versuchen.</a:t>
            </a:r>
          </a:p>
        </p:txBody>
      </p:sp>
    </p:spTree>
    <p:extLst>
      <p:ext uri="{BB962C8B-B14F-4D97-AF65-F5344CB8AC3E}">
        <p14:creationId xmlns:p14="http://schemas.microsoft.com/office/powerpoint/2010/main" val="2569059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187624" y="1772816"/>
            <a:ext cx="6840760" cy="2677656"/>
          </a:xfrm>
          <a:prstGeom prst="rect">
            <a:avLst/>
          </a:prstGeom>
        </p:spPr>
        <p:txBody>
          <a:bodyPr wrap="square">
            <a:spAutoFit/>
          </a:bodyPr>
          <a:lstStyle/>
          <a:p>
            <a:r>
              <a:rPr lang="de-CH" sz="9600" dirty="0"/>
              <a:t>E</a:t>
            </a:r>
            <a:r>
              <a:rPr lang="de-CH" dirty="0"/>
              <a:t>ntwicklung</a:t>
            </a:r>
          </a:p>
          <a:p>
            <a:r>
              <a:rPr lang="de-CH" dirty="0"/>
              <a:t>Es geht nicht darum, dass die Schüler ihre Zeit in der Schule absitzen. Diese Zeit ist zu wertvoll, um  sie sinnlos verstreichen zu lassen. Es ist die Pflicht der Lehrperson, dafür zu sorgen, dass jeder Tag für jeden Schüler einen Gewinn bringt.</a:t>
            </a:r>
          </a:p>
        </p:txBody>
      </p:sp>
    </p:spTree>
    <p:extLst>
      <p:ext uri="{BB962C8B-B14F-4D97-AF65-F5344CB8AC3E}">
        <p14:creationId xmlns:p14="http://schemas.microsoft.com/office/powerpoint/2010/main" val="2230674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1403648" y="1412776"/>
            <a:ext cx="6408712" cy="3508653"/>
          </a:xfrm>
          <a:prstGeom prst="rect">
            <a:avLst/>
          </a:prstGeom>
        </p:spPr>
        <p:txBody>
          <a:bodyPr wrap="square">
            <a:spAutoFit/>
          </a:bodyPr>
          <a:lstStyle/>
          <a:p>
            <a:r>
              <a:rPr lang="de-CH" sz="9600" dirty="0"/>
              <a:t>F</a:t>
            </a:r>
            <a:r>
              <a:rPr lang="de-CH" dirty="0"/>
              <a:t>reiwillig</a:t>
            </a:r>
          </a:p>
          <a:p>
            <a:r>
              <a:rPr lang="de-CH" dirty="0"/>
              <a:t>Es gibt immer wieder Gelegenheiten, wo freiwillige Arbeit der Lehrperson gefordert wird. Angesichts der relativ guten Bezahlung des Lehrerberufes steht es diesen nicht an, auf einer buchstabengetreuen Interpretation ihres Lehrauftrages zu pochen.  Im Interesse der Schüler ist Freiwilligenarbeit selbstverständlich, wenn es um Ausnützung geht, ist sie allerdings strikte abzulehnen.</a:t>
            </a:r>
          </a:p>
        </p:txBody>
      </p:sp>
    </p:spTree>
    <p:extLst>
      <p:ext uri="{BB962C8B-B14F-4D97-AF65-F5344CB8AC3E}">
        <p14:creationId xmlns:p14="http://schemas.microsoft.com/office/powerpoint/2010/main" val="3543076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0</TotalTime>
  <Words>2030</Words>
  <Application>Microsoft Office PowerPoint</Application>
  <PresentationFormat>Bildschirmpräsentation (4:3)</PresentationFormat>
  <Paragraphs>333</Paragraphs>
  <Slides>34</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34</vt:i4>
      </vt:variant>
    </vt:vector>
  </HeadingPairs>
  <TitlesOfParts>
    <vt:vector size="38" baseType="lpstr">
      <vt:lpstr>Arial</vt:lpstr>
      <vt:lpstr>Impact</vt:lpstr>
      <vt:lpstr>Times New Roman</vt:lpstr>
      <vt:lpstr>NewsPrint</vt:lpstr>
      <vt:lpstr>zum Schule geben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Selbst-Qualitätssicherung und –entwicklung: Kriterienkatalog für Lehrpersonen    bitte ankreuzen:   1= trifft gar nicht zu  6 = trifft immer zu </vt:lpstr>
      <vt:lpstr>PowerPoint-Präsentation</vt:lpstr>
      <vt:lpstr>PowerPoint-Präsentation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Fridolin</dc:creator>
  <cp:lastModifiedBy>Fridolin Baumgartner</cp:lastModifiedBy>
  <cp:revision>56</cp:revision>
  <dcterms:created xsi:type="dcterms:W3CDTF">2013-03-24T22:34:32Z</dcterms:created>
  <dcterms:modified xsi:type="dcterms:W3CDTF">2017-07-07T12:34:55Z</dcterms:modified>
</cp:coreProperties>
</file>